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365" r:id="rId1"/>
  </p:sldMasterIdLst>
  <p:notesMasterIdLst>
    <p:notesMasterId r:id="rId20"/>
  </p:notesMasterIdLst>
  <p:sldIdLst>
    <p:sldId id="256" r:id="rId2"/>
    <p:sldId id="281" r:id="rId3"/>
    <p:sldId id="257" r:id="rId4"/>
    <p:sldId id="258" r:id="rId5"/>
    <p:sldId id="282" r:id="rId6"/>
    <p:sldId id="279" r:id="rId7"/>
    <p:sldId id="260" r:id="rId8"/>
    <p:sldId id="261" r:id="rId9"/>
    <p:sldId id="262" r:id="rId10"/>
    <p:sldId id="263" r:id="rId11"/>
    <p:sldId id="280" r:id="rId12"/>
    <p:sldId id="265" r:id="rId13"/>
    <p:sldId id="267" r:id="rId14"/>
    <p:sldId id="266" r:id="rId15"/>
    <p:sldId id="268" r:id="rId16"/>
    <p:sldId id="269" r:id="rId17"/>
    <p:sldId id="270" r:id="rId18"/>
    <p:sldId id="271"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Wingdings 3" panose="05040102010807070707" pitchFamily="18" charset="2"/>
      <p:regular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1C50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5165" autoAdjust="0"/>
  </p:normalViewPr>
  <p:slideViewPr>
    <p:cSldViewPr snapToGrid="0">
      <p:cViewPr varScale="1">
        <p:scale>
          <a:sx n="101" d="100"/>
          <a:sy n="101" d="100"/>
        </p:scale>
        <p:origin x="58" y="2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083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514350"/>
            <a:ext cx="6000750" cy="2228851"/>
          </a:xfrm>
        </p:spPr>
        <p:txBody>
          <a:bodyPr anchor="b">
            <a:normAutofit/>
          </a:bodyPr>
          <a:lstStyle>
            <a:lvl1pPr algn="l">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513159" y="2882900"/>
            <a:ext cx="4800600" cy="1460500"/>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68659"/>
            <a:ext cx="4560491" cy="45604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24209"/>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457201"/>
            <a:ext cx="3257549" cy="325754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73407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514350" y="400050"/>
            <a:ext cx="8114109"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16" name="Text Placeholder 9"/>
          <p:cNvSpPr>
            <a:spLocks noGrp="1"/>
          </p:cNvSpPr>
          <p:nvPr>
            <p:ph type="body" sz="quarter" idx="14"/>
          </p:nvPr>
        </p:nvSpPr>
        <p:spPr>
          <a:xfrm>
            <a:off x="685801" y="2882900"/>
            <a:ext cx="6228158" cy="3429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055008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9" y="3086100"/>
            <a:ext cx="6401991" cy="14097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188335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514350"/>
            <a:ext cx="6858001"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84659" y="2571750"/>
            <a:ext cx="6400800"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3225801"/>
            <a:ext cx="6400800" cy="1263649"/>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12849426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2571750"/>
            <a:ext cx="6400800" cy="127305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513158" y="3849736"/>
            <a:ext cx="6401993" cy="6453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009683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514350"/>
            <a:ext cx="6858000" cy="2057400"/>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3159" y="2946400"/>
            <a:ext cx="6400801" cy="7874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733800"/>
            <a:ext cx="6400801" cy="762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1" name="TextBox 10"/>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2" name="TextBox 11"/>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20968947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3159" y="2946401"/>
            <a:ext cx="6400800" cy="62865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575049"/>
            <a:ext cx="6400801" cy="9207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4463671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2788155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514350"/>
            <a:ext cx="1543050" cy="3429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514350"/>
            <a:ext cx="5867400" cy="39814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150714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0384527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1504950"/>
            <a:ext cx="6400801" cy="1711200"/>
          </a:xfrm>
        </p:spPr>
        <p:txBody>
          <a:bodyPr anchor="b">
            <a:normAutofit/>
          </a:bodyPr>
          <a:lstStyle>
            <a:lvl1pPr algn="l">
              <a:defRPr sz="2700" b="0" cap="all"/>
            </a:lvl1pPr>
          </a:lstStyle>
          <a:p>
            <a:r>
              <a:rPr lang="en-US"/>
              <a:t>Click to edit Master title style</a:t>
            </a:r>
            <a:endParaRPr lang="en-US" dirty="0"/>
          </a:p>
        </p:txBody>
      </p:sp>
      <p:sp>
        <p:nvSpPr>
          <p:cNvPr id="3" name="Text Placeholder 2"/>
          <p:cNvSpPr>
            <a:spLocks noGrp="1"/>
          </p:cNvSpPr>
          <p:nvPr>
            <p:ph type="body" idx="1"/>
          </p:nvPr>
        </p:nvSpPr>
        <p:spPr>
          <a:xfrm>
            <a:off x="513160" y="3371850"/>
            <a:ext cx="6400800" cy="11239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484257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3159" y="514351"/>
            <a:ext cx="3703241"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6100" y="514351"/>
            <a:ext cx="3700859"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127943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29061" y="514350"/>
            <a:ext cx="3487340"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3159" y="952897"/>
            <a:ext cx="370324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59299" y="514350"/>
            <a:ext cx="3498851"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54909" y="946546"/>
            <a:ext cx="369689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3320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8394543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04022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514350"/>
            <a:ext cx="2743200"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513159" y="514350"/>
            <a:ext cx="4457701" cy="398145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13759" y="1657350"/>
            <a:ext cx="2743200" cy="156845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413343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085850"/>
            <a:ext cx="4514850" cy="85725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1759" y="685800"/>
            <a:ext cx="2460731" cy="3429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3542109" y="2082800"/>
            <a:ext cx="4516041" cy="15367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2307387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222500"/>
            <a:ext cx="2236394" cy="240665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3365499"/>
            <a:ext cx="6400800" cy="11303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3159" y="514351"/>
            <a:ext cx="6400800" cy="27114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28309" y="4629150"/>
            <a:ext cx="1200150" cy="273844"/>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48A87A34-81AB-432B-8DAE-1953F412C126}" type="datetimeFigureOut">
              <a:rPr lang="en-US" smtClean="0"/>
              <a:pPr/>
              <a:t>2/26/2024</a:t>
            </a:fld>
            <a:endParaRPr lang="en-US" dirty="0"/>
          </a:p>
        </p:txBody>
      </p:sp>
      <p:sp>
        <p:nvSpPr>
          <p:cNvPr id="5" name="Footer Placeholder 4"/>
          <p:cNvSpPr>
            <a:spLocks noGrp="1"/>
          </p:cNvSpPr>
          <p:nvPr>
            <p:ph type="ftr" sz="quarter" idx="3"/>
          </p:nvPr>
        </p:nvSpPr>
        <p:spPr>
          <a:xfrm>
            <a:off x="513159" y="4629150"/>
            <a:ext cx="5657850" cy="273844"/>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2400" y="4183857"/>
            <a:ext cx="856684" cy="502444"/>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32473014"/>
      </p:ext>
    </p:extLst>
  </p:cSld>
  <p:clrMap bg1="dk1" tx1="lt1" bg2="dk2" tx2="lt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2"/>
          <p:cNvSpPr/>
          <p:nvPr/>
        </p:nvSpPr>
        <p:spPr>
          <a:xfrm>
            <a:off x="2047518" y="907253"/>
            <a:ext cx="3920646" cy="538116"/>
          </a:xfrm>
          <a:prstGeom prst="rect">
            <a:avLst/>
          </a:prstGeom>
          <a:no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400" b="1" i="0" u="none" strike="noStrike" cap="none" dirty="0">
                <a:solidFill>
                  <a:schemeClr val="dk1"/>
                </a:solidFill>
                <a:latin typeface="Times New Roman"/>
                <a:ea typeface="Times New Roman"/>
                <a:cs typeface="Times New Roman"/>
                <a:sym typeface="Times New Roman"/>
              </a:rPr>
              <a:t>   </a:t>
            </a:r>
            <a:r>
              <a:rPr lang="en-US" sz="2400" b="1" dirty="0">
                <a:solidFill>
                  <a:schemeClr val="dk1"/>
                </a:solidFill>
                <a:latin typeface="Times New Roman"/>
                <a:ea typeface="Times New Roman"/>
                <a:cs typeface="Times New Roman"/>
                <a:sym typeface="Times New Roman"/>
              </a:rPr>
              <a:t>Code Converter</a:t>
            </a:r>
            <a:endParaRPr lang="en-US" sz="2400" b="1" i="0" u="none" strike="noStrike" cap="none" dirty="0">
              <a:solidFill>
                <a:schemeClr val="dk1"/>
              </a:solidFill>
              <a:latin typeface="Times New Roman"/>
              <a:ea typeface="Times New Roman"/>
              <a:cs typeface="Times New Roman"/>
              <a:sym typeface="Times New Roman"/>
            </a:endParaRPr>
          </a:p>
        </p:txBody>
      </p:sp>
      <p:sp>
        <p:nvSpPr>
          <p:cNvPr id="51" name="Google Shape;51;p12"/>
          <p:cNvSpPr/>
          <p:nvPr/>
        </p:nvSpPr>
        <p:spPr>
          <a:xfrm>
            <a:off x="8291015" y="1457"/>
            <a:ext cx="852985" cy="795559"/>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3" name="Google Shape;53;p12"/>
          <p:cNvPicPr preferRelativeResize="0"/>
          <p:nvPr/>
        </p:nvPicPr>
        <p:blipFill rotWithShape="1">
          <a:blip r:embed="rId3">
            <a:alphaModFix/>
          </a:blip>
          <a:srcRect/>
          <a:stretch/>
        </p:blipFill>
        <p:spPr>
          <a:xfrm>
            <a:off x="-1" y="-4084"/>
            <a:ext cx="801100" cy="801100"/>
          </a:xfrm>
          <a:prstGeom prst="rect">
            <a:avLst/>
          </a:prstGeom>
          <a:noFill/>
          <a:ln>
            <a:noFill/>
          </a:ln>
        </p:spPr>
      </p:pic>
      <p:pic>
        <p:nvPicPr>
          <p:cNvPr id="54" name="Google Shape;54;p12"/>
          <p:cNvPicPr preferRelativeResize="0"/>
          <p:nvPr/>
        </p:nvPicPr>
        <p:blipFill rotWithShape="1">
          <a:blip r:embed="rId4">
            <a:alphaModFix/>
          </a:blip>
          <a:srcRect/>
          <a:stretch/>
        </p:blipFill>
        <p:spPr>
          <a:xfrm>
            <a:off x="8384431" y="29656"/>
            <a:ext cx="684507" cy="769193"/>
          </a:xfrm>
          <a:prstGeom prst="rect">
            <a:avLst/>
          </a:prstGeom>
          <a:noFill/>
          <a:ln>
            <a:noFill/>
          </a:ln>
        </p:spPr>
      </p:pic>
      <p:sp>
        <p:nvSpPr>
          <p:cNvPr id="55" name="Google Shape;55;p12"/>
          <p:cNvSpPr txBox="1"/>
          <p:nvPr/>
        </p:nvSpPr>
        <p:spPr>
          <a:xfrm>
            <a:off x="1283793" y="29656"/>
            <a:ext cx="5952300" cy="80018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solidFill>
                  <a:schemeClr val="tx1">
                    <a:lumMod val="95000"/>
                  </a:schemeClr>
                </a:solidFill>
                <a:latin typeface="Times New Roman"/>
                <a:ea typeface="Times New Roman"/>
                <a:cs typeface="Times New Roman"/>
                <a:sym typeface="Times New Roman"/>
              </a:rPr>
              <a:t>CSA1452</a:t>
            </a:r>
            <a:r>
              <a:rPr lang="en-US" sz="2000" b="1" i="0" u="none" strike="noStrike" cap="none" dirty="0">
                <a:solidFill>
                  <a:schemeClr val="dk1"/>
                </a:solidFill>
                <a:latin typeface="Times New Roman"/>
                <a:ea typeface="Times New Roman"/>
                <a:cs typeface="Times New Roman"/>
                <a:sym typeface="Times New Roman"/>
              </a:rPr>
              <a:t> </a:t>
            </a:r>
            <a:r>
              <a:rPr lang="en-US" sz="2000" b="1" i="0" u="none" strike="noStrike" cap="none" dirty="0">
                <a:latin typeface="Times New Roman"/>
                <a:ea typeface="Times New Roman"/>
                <a:cs typeface="Times New Roman"/>
                <a:sym typeface="Times New Roman"/>
              </a:rPr>
              <a:t>–</a:t>
            </a:r>
            <a:r>
              <a:rPr lang="en-US" sz="2000" b="1" dirty="0">
                <a:solidFill>
                  <a:schemeClr val="tx1">
                    <a:lumMod val="95000"/>
                  </a:schemeClr>
                </a:solidFill>
                <a:latin typeface="Times New Roman"/>
                <a:ea typeface="Times New Roman"/>
                <a:cs typeface="Times New Roman"/>
                <a:sym typeface="Times New Roman"/>
              </a:rPr>
              <a:t>Compiler Design for Dynamic Linking</a:t>
            </a:r>
            <a:r>
              <a:rPr lang="en-US" sz="2000" b="1" i="0" u="none" strike="noStrike" cap="none" dirty="0">
                <a:solidFill>
                  <a:schemeClr val="tx1">
                    <a:lumMod val="95000"/>
                  </a:schemeClr>
                </a:solidFill>
                <a:latin typeface="Times New Roman"/>
                <a:ea typeface="Times New Roman"/>
                <a:cs typeface="Times New Roman"/>
                <a:sym typeface="Times New Roman"/>
              </a:rPr>
              <a:t>-slot A</a:t>
            </a:r>
            <a:endParaRPr lang="en-US" sz="2000" b="1" i="0" u="none" strike="noStrike" cap="none" dirty="0">
              <a:solidFill>
                <a:schemeClr val="dk1"/>
              </a:solidFill>
              <a:latin typeface="Times New Roman"/>
              <a:ea typeface="Times New Roman"/>
              <a:cs typeface="Times New Roman"/>
              <a:sym typeface="Times New Roman"/>
            </a:endParaRPr>
          </a:p>
        </p:txBody>
      </p:sp>
      <p:sp>
        <p:nvSpPr>
          <p:cNvPr id="56" name="Google Shape;56;p12"/>
          <p:cNvSpPr txBox="1"/>
          <p:nvPr/>
        </p:nvSpPr>
        <p:spPr>
          <a:xfrm>
            <a:off x="-1" y="3203106"/>
            <a:ext cx="9212893" cy="203128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800" b="1" i="0" u="none" strike="noStrike" cap="none" dirty="0">
                <a:solidFill>
                  <a:schemeClr val="dk1"/>
                </a:solidFill>
                <a:latin typeface="Times New Roman"/>
                <a:ea typeface="Times New Roman"/>
                <a:cs typeface="Times New Roman"/>
                <a:sym typeface="Times New Roman"/>
              </a:rPr>
              <a:t>      Guided By,</a:t>
            </a:r>
            <a:r>
              <a:rPr lang="en-US" sz="1800" b="0" i="0" u="none" strike="noStrike" cap="none" dirty="0">
                <a:solidFill>
                  <a:schemeClr val="dk1"/>
                </a:solidFill>
                <a:latin typeface="Times New Roman"/>
                <a:ea typeface="Times New Roman"/>
                <a:cs typeface="Times New Roman"/>
                <a:sym typeface="Times New Roman"/>
              </a:rPr>
              <a:t>                                                                              </a:t>
            </a:r>
            <a:r>
              <a:rPr lang="en-US" sz="1800" b="1" i="0" u="none" strike="noStrike" cap="none" dirty="0">
                <a:solidFill>
                  <a:schemeClr val="dk1"/>
                </a:solidFill>
                <a:latin typeface="Times New Roman"/>
                <a:ea typeface="Times New Roman"/>
                <a:cs typeface="Times New Roman"/>
                <a:sym typeface="Times New Roman"/>
              </a:rPr>
              <a:t>Project By,</a:t>
            </a:r>
          </a:p>
          <a:p>
            <a:pPr marL="0" marR="0" lvl="0" indent="0" rtl="0">
              <a:lnSpc>
                <a:spcPct val="100000"/>
              </a:lnSpc>
              <a:spcBef>
                <a:spcPts val="0"/>
              </a:spcBef>
              <a:spcAft>
                <a:spcPts val="0"/>
              </a:spcAft>
              <a:buNone/>
            </a:pPr>
            <a:r>
              <a:rPr lang="en-IN" spc="-270" dirty="0">
                <a:solidFill>
                  <a:srgbClr val="1C5010"/>
                </a:solidFill>
                <a:latin typeface="Times New Roman"/>
                <a:cs typeface="Times New Roman"/>
              </a:rPr>
              <a:t>              D r.   S a </a:t>
            </a:r>
            <a:r>
              <a:rPr lang="en-IN" spc="-270" dirty="0" err="1">
                <a:solidFill>
                  <a:srgbClr val="1C5010"/>
                </a:solidFill>
                <a:latin typeface="Times New Roman"/>
                <a:cs typeface="Times New Roman"/>
              </a:rPr>
              <a:t>i</a:t>
            </a:r>
            <a:r>
              <a:rPr lang="en-IN" spc="-270" dirty="0">
                <a:solidFill>
                  <a:srgbClr val="1C5010"/>
                </a:solidFill>
                <a:latin typeface="Times New Roman"/>
                <a:cs typeface="Times New Roman"/>
              </a:rPr>
              <a:t>  r a m.  A                                                                                                                                                                                                   </a:t>
            </a:r>
            <a:r>
              <a:rPr lang="en-US" sz="1800" b="0" i="0" u="none" strike="noStrike" cap="none" dirty="0">
                <a:solidFill>
                  <a:schemeClr val="dk1"/>
                </a:solidFill>
                <a:latin typeface="Times New Roman"/>
                <a:ea typeface="Times New Roman"/>
                <a:cs typeface="Times New Roman"/>
                <a:sym typeface="Times New Roman"/>
              </a:rPr>
              <a:t>K. </a:t>
            </a:r>
            <a:r>
              <a:rPr lang="en-US" dirty="0">
                <a:solidFill>
                  <a:schemeClr val="dk1"/>
                </a:solidFill>
                <a:latin typeface="Times New Roman"/>
                <a:ea typeface="Times New Roman"/>
                <a:cs typeface="Times New Roman"/>
                <a:sym typeface="Times New Roman"/>
              </a:rPr>
              <a:t>Ravisankar Guptha</a:t>
            </a:r>
          </a:p>
          <a:p>
            <a:pPr marL="0" marR="0" lvl="0" indent="0" rtl="0">
              <a:lnSpc>
                <a:spcPct val="100000"/>
              </a:lnSpc>
              <a:spcBef>
                <a:spcPts val="0"/>
              </a:spcBef>
              <a:spcAft>
                <a:spcPts val="0"/>
              </a:spcAft>
              <a:buNone/>
            </a:pPr>
            <a:r>
              <a:rPr lang="en-US" sz="1800" b="0" i="1" u="none" strike="noStrike" cap="none" dirty="0">
                <a:solidFill>
                  <a:schemeClr val="dk1"/>
                </a:solidFill>
                <a:latin typeface="Times New Roman"/>
                <a:ea typeface="Times New Roman"/>
                <a:cs typeface="Times New Roman"/>
                <a:sym typeface="Times New Roman"/>
              </a:rPr>
              <a:t>     (Course Faculty)                                                                    (192210038)</a:t>
            </a:r>
          </a:p>
          <a:p>
            <a:pPr marL="0" marR="0" lvl="0" indent="0" rtl="0">
              <a:lnSpc>
                <a:spcPct val="100000"/>
              </a:lnSpc>
              <a:spcBef>
                <a:spcPts val="0"/>
              </a:spcBef>
              <a:spcAft>
                <a:spcPts val="0"/>
              </a:spcAft>
              <a:buNone/>
            </a:pPr>
            <a:r>
              <a:rPr lang="en-US" sz="1800" b="0" i="1" u="none" strike="noStrike" cap="none" dirty="0">
                <a:solidFill>
                  <a:schemeClr val="dk1"/>
                </a:solidFill>
                <a:latin typeface="Times New Roman"/>
                <a:ea typeface="Times New Roman"/>
                <a:cs typeface="Times New Roman"/>
                <a:sym typeface="Times New Roman"/>
              </a:rPr>
              <a:t>                                                                                                      M. Manoj(192211728)</a:t>
            </a:r>
          </a:p>
          <a:p>
            <a:pPr marL="0" marR="0" lvl="0" indent="0" rtl="0">
              <a:lnSpc>
                <a:spcPct val="100000"/>
              </a:lnSpc>
              <a:spcBef>
                <a:spcPts val="0"/>
              </a:spcBef>
              <a:spcAft>
                <a:spcPts val="0"/>
              </a:spcAft>
              <a:buNone/>
            </a:pPr>
            <a:r>
              <a:rPr lang="en-US" i="1">
                <a:solidFill>
                  <a:schemeClr val="dk1"/>
                </a:solidFill>
                <a:latin typeface="Times New Roman"/>
                <a:ea typeface="Times New Roman"/>
                <a:cs typeface="Times New Roman"/>
                <a:sym typeface="Times New Roman"/>
              </a:rPr>
              <a:t>                                                                                                      A</a:t>
            </a:r>
            <a:r>
              <a:rPr lang="en-US" i="1" dirty="0">
                <a:solidFill>
                  <a:schemeClr val="dk1"/>
                </a:solidFill>
                <a:latin typeface="Times New Roman"/>
                <a:ea typeface="Times New Roman"/>
                <a:cs typeface="Times New Roman"/>
                <a:sym typeface="Times New Roman"/>
              </a:rPr>
              <a:t>. Dinakarsai(192211403)</a:t>
            </a:r>
            <a:endParaRPr sz="1800" b="0" i="1"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     </a:t>
            </a:r>
            <a:r>
              <a:rPr lang="en-US" dirty="0">
                <a:solidFill>
                  <a:schemeClr val="dk1"/>
                </a:solidFill>
                <a:latin typeface="Times New Roman"/>
                <a:ea typeface="Times New Roman"/>
                <a:cs typeface="Times New Roman"/>
                <a:sym typeface="Times New Roman"/>
              </a:rPr>
              <a:t>Compiler Design</a:t>
            </a:r>
            <a:r>
              <a:rPr lang="en-US" sz="1800" b="1" i="0" u="none" strike="noStrike" cap="none" dirty="0">
                <a:solidFill>
                  <a:schemeClr val="dk1"/>
                </a:solidFill>
                <a:latin typeface="Times New Roman"/>
                <a:ea typeface="Times New Roman"/>
                <a:cs typeface="Times New Roman"/>
                <a:sym typeface="Times New Roman"/>
              </a:rPr>
              <a:t>				                                 </a:t>
            </a:r>
            <a:r>
              <a:rPr lang="en-US" sz="1800" b="0" i="0" u="none" strike="noStrike" cap="none" dirty="0">
                <a:solidFill>
                  <a:schemeClr val="dk1"/>
                </a:solidFill>
                <a:latin typeface="Times New Roman"/>
                <a:ea typeface="Times New Roman"/>
                <a:cs typeface="Times New Roman"/>
                <a:sym typeface="Times New Roman"/>
              </a:rPr>
              <a:t>Computer Science &amp; Engineering</a:t>
            </a:r>
            <a:endParaRPr sz="1800" b="0" i="0" u="none" strike="noStrike" cap="none" dirty="0">
              <a:solidFill>
                <a:schemeClr val="dk1"/>
              </a:solidFill>
              <a:latin typeface="Times New Roman"/>
              <a:ea typeface="Times New Roman"/>
              <a:cs typeface="Times New Roman"/>
              <a:sym typeface="Times New Roman"/>
            </a:endParaRPr>
          </a:p>
          <a:p>
            <a:pPr marL="0" marR="0" lvl="0" indent="0" rtl="0">
              <a:lnSpc>
                <a:spcPct val="100000"/>
              </a:lnSpc>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     SSE, SIMATS</a:t>
            </a:r>
            <a:r>
              <a:rPr lang="en-US" sz="1800" b="0" i="0" u="none" strike="noStrike" cap="none" dirty="0">
                <a:solidFill>
                  <a:srgbClr val="000000"/>
                </a:solidFill>
                <a:latin typeface="Times New Roman"/>
                <a:ea typeface="Times New Roman"/>
                <a:cs typeface="Times New Roman"/>
                <a:sym typeface="Times New Roman"/>
              </a:rPr>
              <a:t>					                                       </a:t>
            </a:r>
            <a:r>
              <a:rPr lang="en-US" sz="1800" b="0" i="0" u="none" strike="noStrike" cap="none" dirty="0">
                <a:solidFill>
                  <a:schemeClr val="dk1"/>
                </a:solidFill>
                <a:latin typeface="Times New Roman"/>
                <a:ea typeface="Times New Roman"/>
                <a:cs typeface="Times New Roman"/>
                <a:sym typeface="Times New Roman"/>
              </a:rPr>
              <a:t>SSE, SIMATS</a:t>
            </a:r>
            <a:endParaRPr sz="18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046D337B-9F67-488B-ABD9-DDCFA581B31C}"/>
              </a:ext>
            </a:extLst>
          </p:cNvPr>
          <p:cNvPicPr>
            <a:picLocks noChangeAspect="1"/>
          </p:cNvPicPr>
          <p:nvPr/>
        </p:nvPicPr>
        <p:blipFill>
          <a:blip r:embed="rId5"/>
          <a:stretch>
            <a:fillRect/>
          </a:stretch>
        </p:blipFill>
        <p:spPr>
          <a:xfrm>
            <a:off x="2143053" y="1642026"/>
            <a:ext cx="3920646" cy="12755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45"/>
        <p:cNvGrpSpPr/>
        <p:nvPr/>
      </p:nvGrpSpPr>
      <p:grpSpPr>
        <a:xfrm>
          <a:off x="0" y="0"/>
          <a:ext cx="0" cy="0"/>
          <a:chOff x="0" y="0"/>
          <a:chExt cx="0" cy="0"/>
        </a:xfrm>
      </p:grpSpPr>
      <p:sp>
        <p:nvSpPr>
          <p:cNvPr id="146" name="Google Shape;146;p19"/>
          <p:cNvSpPr/>
          <p:nvPr/>
        </p:nvSpPr>
        <p:spPr>
          <a:xfrm>
            <a:off x="0" y="-287031"/>
            <a:ext cx="9144000" cy="5424615"/>
          </a:xfrm>
          <a:prstGeom prst="rect">
            <a:avLst/>
          </a:prstGeom>
          <a:solidFill>
            <a:schemeClr val="tx2">
              <a:lumMod val="40000"/>
              <a:lumOff val="60000"/>
            </a:schemeClr>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dirty="0">
                <a:solidFill>
                  <a:schemeClr val="dk1"/>
                </a:solidFill>
                <a:latin typeface="Arial"/>
                <a:ea typeface="Arial"/>
                <a:cs typeface="Arial"/>
                <a:sym typeface="Arial"/>
              </a:rPr>
              <a:t>1. </a:t>
            </a:r>
            <a:r>
              <a:rPr lang="en-US" sz="1400" b="1" i="0" dirty="0">
                <a:solidFill>
                  <a:schemeClr val="dk1"/>
                </a:solidFill>
                <a:latin typeface="Arial"/>
                <a:ea typeface="Arial"/>
                <a:cs typeface="Arial"/>
                <a:sym typeface="Arial"/>
              </a:rPr>
              <a:t>Graphical User Interface (GUI):</a:t>
            </a:r>
            <a:endParaRPr lang="en-US" sz="1400" b="0" i="0" dirty="0">
              <a:solidFill>
                <a:schemeClr val="dk1"/>
              </a:solidFill>
              <a:latin typeface="Arial"/>
              <a:ea typeface="Arial"/>
              <a:cs typeface="Arial"/>
              <a:sym typeface="Arial"/>
            </a:endParaRPr>
          </a:p>
          <a:p>
            <a:pPr marL="0" marR="0" lvl="0" indent="-177800" algn="l" rtl="0">
              <a:spcBef>
                <a:spcPts val="0"/>
              </a:spcBef>
              <a:spcAft>
                <a:spcPts val="0"/>
              </a:spcAft>
              <a:buClr>
                <a:schemeClr val="dk1"/>
              </a:buClr>
              <a:buSzPts val="2800"/>
              <a:buFont typeface="Arial"/>
              <a:buChar char="•"/>
            </a:pPr>
            <a:r>
              <a:rPr lang="en-US" sz="1400" b="1" i="0" dirty="0">
                <a:solidFill>
                  <a:schemeClr val="dk1"/>
                </a:solidFill>
                <a:latin typeface="Arial"/>
                <a:ea typeface="Arial"/>
                <a:cs typeface="Arial"/>
                <a:sym typeface="Arial"/>
              </a:rPr>
              <a:t>Components:</a:t>
            </a:r>
            <a:endParaRPr lang="en-US" sz="1400" dirty="0">
              <a:solidFill>
                <a:schemeClr val="dk1"/>
              </a:solidFill>
              <a:latin typeface="Arial"/>
              <a:ea typeface="Arial"/>
              <a:cs typeface="Arial"/>
              <a:sym typeface="Arial"/>
            </a:endParaRPr>
          </a:p>
          <a:p>
            <a:pPr marL="0" marR="0" lvl="0" indent="-177800" algn="l" rtl="0">
              <a:spcBef>
                <a:spcPts val="0"/>
              </a:spcBef>
              <a:spcAft>
                <a:spcPts val="0"/>
              </a:spcAft>
              <a:buClr>
                <a:schemeClr val="dk1"/>
              </a:buClr>
              <a:buSzPts val="2800"/>
              <a:buFont typeface="Arial"/>
              <a:buChar char="•"/>
            </a:pPr>
            <a:r>
              <a:rPr lang="en-US" sz="1400" b="0" i="0" u="none" strike="noStrike" cap="none" dirty="0">
                <a:solidFill>
                  <a:schemeClr val="dk1"/>
                </a:solidFill>
                <a:latin typeface="Arial"/>
                <a:ea typeface="Arial"/>
                <a:cs typeface="Arial"/>
                <a:sym typeface="Arial"/>
              </a:rPr>
              <a:t>Text display area for the given prompt</a:t>
            </a:r>
            <a:endParaRPr lang="en-US" sz="1400" dirty="0">
              <a:sym typeface="Arial"/>
            </a:endParaRPr>
          </a:p>
          <a:p>
            <a:pPr marL="0" marR="0" lvl="0" indent="-177800" algn="l" rtl="0">
              <a:spcBef>
                <a:spcPts val="0"/>
              </a:spcBef>
              <a:spcAft>
                <a:spcPts val="0"/>
              </a:spcAft>
              <a:buClr>
                <a:schemeClr val="dk1"/>
              </a:buClr>
              <a:buSzPts val="2800"/>
              <a:buFont typeface="Arial"/>
              <a:buChar char="•"/>
            </a:pPr>
            <a:r>
              <a:rPr lang="en-US" sz="1400" b="0" i="0" u="none" strike="noStrike" cap="none" dirty="0">
                <a:solidFill>
                  <a:schemeClr val="dk1"/>
                </a:solidFill>
                <a:latin typeface="Arial"/>
                <a:ea typeface="Arial"/>
                <a:cs typeface="Arial"/>
                <a:sym typeface="Arial"/>
              </a:rPr>
              <a:t>Input area for users to type the text of Python code.</a:t>
            </a:r>
            <a:endParaRPr lang="en-US" sz="1400" dirty="0">
              <a:sym typeface="Arial"/>
            </a:endParaRPr>
          </a:p>
          <a:p>
            <a:pPr marL="0" marR="0" lvl="0" indent="-177800" algn="l" rtl="0">
              <a:spcBef>
                <a:spcPts val="0"/>
              </a:spcBef>
              <a:spcAft>
                <a:spcPts val="0"/>
              </a:spcAft>
              <a:buClr>
                <a:schemeClr val="dk1"/>
              </a:buClr>
              <a:buSzPts val="2800"/>
              <a:buFont typeface="Arial"/>
              <a:buChar char="•"/>
            </a:pPr>
            <a:r>
              <a:rPr lang="en-US" sz="1400" b="0" i="0" u="none" strike="noStrike" cap="none" dirty="0">
                <a:solidFill>
                  <a:schemeClr val="dk1"/>
                </a:solidFill>
                <a:latin typeface="Arial"/>
                <a:ea typeface="Arial"/>
                <a:cs typeface="Arial"/>
                <a:sym typeface="Arial"/>
              </a:rPr>
              <a:t>Real-time analytics dashboard showing WPM, accuracy, and progress graphs.</a:t>
            </a:r>
            <a:endParaRPr lang="en-US" sz="1400" dirty="0">
              <a:sym typeface="Arial"/>
            </a:endParaRPr>
          </a:p>
          <a:p>
            <a:pPr marL="0" marR="0" lvl="0" indent="-177800" algn="l" rtl="0">
              <a:spcBef>
                <a:spcPts val="0"/>
              </a:spcBef>
              <a:spcAft>
                <a:spcPts val="0"/>
              </a:spcAft>
              <a:buClr>
                <a:schemeClr val="dk1"/>
              </a:buClr>
              <a:buSzPts val="2800"/>
              <a:buFont typeface="Arial"/>
              <a:buChar char="•"/>
            </a:pPr>
            <a:r>
              <a:rPr lang="en-US" sz="1400" b="0" i="0" u="none" strike="noStrike" cap="none" dirty="0">
                <a:solidFill>
                  <a:schemeClr val="dk1"/>
                </a:solidFill>
                <a:latin typeface="Arial"/>
                <a:ea typeface="Arial"/>
                <a:cs typeface="Arial"/>
                <a:sym typeface="Arial"/>
              </a:rPr>
              <a:t>Gamification elements like score, levels, and badges displayed on the interface</a:t>
            </a:r>
            <a:r>
              <a:rPr lang="en-US" sz="1600" b="0" i="0" u="none" strike="noStrike" cap="none" dirty="0">
                <a:solidFill>
                  <a:schemeClr val="dk1"/>
                </a:solidFill>
                <a:latin typeface="Arial"/>
                <a:ea typeface="Arial"/>
                <a:cs typeface="Arial"/>
                <a:sym typeface="Arial"/>
              </a:rPr>
              <a:t>.</a:t>
            </a:r>
            <a:endParaRPr lang="en-US" sz="1600" dirty="0">
              <a:sym typeface="Arial"/>
            </a:endParaRPr>
          </a:p>
          <a:p>
            <a:pPr marL="0" marR="0" lvl="0" indent="-177800" algn="l" rtl="0">
              <a:spcBef>
                <a:spcPts val="0"/>
              </a:spcBef>
              <a:spcAft>
                <a:spcPts val="0"/>
              </a:spcAft>
              <a:buClr>
                <a:schemeClr val="dk1"/>
              </a:buClr>
              <a:buSzPts val="2800"/>
              <a:buFont typeface="Arial"/>
              <a:buChar char="•"/>
            </a:pPr>
            <a:endParaRPr lang="en-US" sz="14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400" b="0" i="0" dirty="0">
                <a:solidFill>
                  <a:schemeClr val="dk1"/>
                </a:solidFill>
                <a:latin typeface="Arial"/>
                <a:ea typeface="Arial"/>
                <a:cs typeface="Arial"/>
                <a:sym typeface="Arial"/>
              </a:rPr>
              <a:t>2. </a:t>
            </a:r>
            <a:r>
              <a:rPr lang="en-US" sz="1400" b="1" i="0" dirty="0">
                <a:solidFill>
                  <a:schemeClr val="dk1"/>
                </a:solidFill>
                <a:latin typeface="Arial"/>
                <a:ea typeface="Arial"/>
                <a:cs typeface="Arial"/>
                <a:sym typeface="Arial"/>
              </a:rPr>
              <a:t>Real-time Analytics Module:</a:t>
            </a:r>
            <a:endParaRPr lang="en-US" sz="1400" b="0" i="0" dirty="0">
              <a:solidFill>
                <a:schemeClr val="dk1"/>
              </a:solidFill>
              <a:latin typeface="Arial"/>
              <a:ea typeface="Arial"/>
              <a:cs typeface="Arial"/>
              <a:sym typeface="Arial"/>
            </a:endParaRPr>
          </a:p>
          <a:p>
            <a:pPr marL="0" marR="0" lvl="0" indent="-177800" algn="l" rtl="0">
              <a:spcBef>
                <a:spcPts val="0"/>
              </a:spcBef>
              <a:spcAft>
                <a:spcPts val="0"/>
              </a:spcAft>
              <a:buClr>
                <a:schemeClr val="dk1"/>
              </a:buClr>
              <a:buSzPts val="2800"/>
              <a:buFont typeface="Arial"/>
              <a:buChar char="•"/>
            </a:pPr>
            <a:r>
              <a:rPr lang="en-US" sz="1400" b="1" i="0" dirty="0">
                <a:solidFill>
                  <a:schemeClr val="dk1"/>
                </a:solidFill>
                <a:latin typeface="Arial"/>
                <a:ea typeface="Arial"/>
                <a:cs typeface="Arial"/>
                <a:sym typeface="Arial"/>
              </a:rPr>
              <a:t>Components:</a:t>
            </a:r>
            <a:endParaRPr lang="en-US" sz="1400" b="0" i="0" dirty="0">
              <a:solidFill>
                <a:schemeClr val="dk1"/>
              </a:solidFill>
              <a:latin typeface="Arial"/>
              <a:ea typeface="Arial"/>
              <a:cs typeface="Arial"/>
              <a:sym typeface="Arial"/>
            </a:endParaRPr>
          </a:p>
          <a:p>
            <a:pPr marL="742950" marR="0" lvl="1" indent="-285750" algn="l" rtl="0">
              <a:spcBef>
                <a:spcPts val="0"/>
              </a:spcBef>
              <a:spcAft>
                <a:spcPts val="0"/>
              </a:spcAft>
              <a:buClr>
                <a:schemeClr val="dk1"/>
              </a:buClr>
              <a:buSzPts val="2800"/>
              <a:buFont typeface="Arial"/>
              <a:buChar char="•"/>
            </a:pPr>
            <a:r>
              <a:rPr lang="en-US" sz="1400" b="0" i="0" u="none" strike="noStrike" cap="none" dirty="0">
                <a:solidFill>
                  <a:schemeClr val="dk1"/>
                </a:solidFill>
                <a:latin typeface="Arial"/>
                <a:ea typeface="Arial"/>
                <a:cs typeface="Arial"/>
                <a:sym typeface="Arial"/>
              </a:rPr>
              <a:t>Analytics engine for calculating WPM and accuracy in real-time.</a:t>
            </a:r>
            <a:endParaRPr lang="en-US" sz="1400" dirty="0"/>
          </a:p>
          <a:p>
            <a:pPr marL="742950" marR="0" lvl="1" indent="-285750" algn="l" rtl="0">
              <a:spcBef>
                <a:spcPts val="0"/>
              </a:spcBef>
              <a:spcAft>
                <a:spcPts val="0"/>
              </a:spcAft>
              <a:buClr>
                <a:schemeClr val="dk1"/>
              </a:buClr>
              <a:buSzPts val="2800"/>
              <a:buFont typeface="Arial"/>
              <a:buChar char="•"/>
            </a:pPr>
            <a:r>
              <a:rPr lang="en-US" sz="1400" b="0" i="0" u="none" strike="noStrike" cap="none" dirty="0">
                <a:solidFill>
                  <a:schemeClr val="dk1"/>
                </a:solidFill>
                <a:latin typeface="Arial"/>
                <a:ea typeface="Arial"/>
                <a:cs typeface="Arial"/>
                <a:sym typeface="Arial"/>
              </a:rPr>
              <a:t>Dynamic updating of performance metrics on the analytics dashboard.</a:t>
            </a:r>
            <a:endParaRPr lang="en-US" sz="1400" dirty="0"/>
          </a:p>
          <a:p>
            <a:pPr marL="742950" marR="0" lvl="1" indent="-285750" algn="l" rtl="0">
              <a:spcBef>
                <a:spcPts val="0"/>
              </a:spcBef>
              <a:spcAft>
                <a:spcPts val="0"/>
              </a:spcAft>
              <a:buClr>
                <a:schemeClr val="dk1"/>
              </a:buClr>
              <a:buSzPts val="2800"/>
              <a:buFont typeface="Arial"/>
              <a:buChar char="•"/>
            </a:pPr>
            <a:r>
              <a:rPr lang="en-US" sz="1400" b="0" i="0" u="none" strike="noStrike" cap="none" dirty="0">
                <a:solidFill>
                  <a:schemeClr val="dk1"/>
                </a:solidFill>
                <a:latin typeface="Arial"/>
                <a:ea typeface="Arial"/>
                <a:cs typeface="Arial"/>
                <a:sym typeface="Arial"/>
              </a:rPr>
              <a:t>Historical data storage for tracking and displaying progress trends.</a:t>
            </a:r>
            <a:endParaRPr lang="en-US" sz="1400" dirty="0"/>
          </a:p>
        </p:txBody>
      </p:sp>
      <p:sp>
        <p:nvSpPr>
          <p:cNvPr id="147" name="Google Shape;147;p19"/>
          <p:cNvSpPr/>
          <p:nvPr/>
        </p:nvSpPr>
        <p:spPr>
          <a:xfrm>
            <a:off x="8198039" y="-287031"/>
            <a:ext cx="945961" cy="923299"/>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 name="Google Shape;148;p19"/>
          <p:cNvSpPr txBox="1"/>
          <p:nvPr/>
        </p:nvSpPr>
        <p:spPr>
          <a:xfrm>
            <a:off x="801100" y="355312"/>
            <a:ext cx="6880266"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b="1" i="0" u="none" strike="noStrike" cap="none" dirty="0">
                <a:solidFill>
                  <a:schemeClr val="dk1"/>
                </a:solidFill>
                <a:latin typeface="Arial"/>
                <a:ea typeface="Arial"/>
                <a:cs typeface="Arial"/>
                <a:sym typeface="Arial"/>
              </a:rPr>
              <a:t>Design</a:t>
            </a:r>
            <a:endParaRPr b="1" i="0" u="none" strike="noStrike" cap="none" dirty="0">
              <a:solidFill>
                <a:schemeClr val="dk1"/>
              </a:solidFill>
              <a:latin typeface="Arial"/>
              <a:ea typeface="Arial"/>
              <a:cs typeface="Arial"/>
              <a:sym typeface="Arial"/>
            </a:endParaRPr>
          </a:p>
        </p:txBody>
      </p:sp>
      <p:pic>
        <p:nvPicPr>
          <p:cNvPr id="149" name="Google Shape;149;p19"/>
          <p:cNvPicPr preferRelativeResize="0"/>
          <p:nvPr/>
        </p:nvPicPr>
        <p:blipFill rotWithShape="1">
          <a:blip r:embed="rId3">
            <a:alphaModFix/>
          </a:blip>
          <a:srcRect/>
          <a:stretch/>
        </p:blipFill>
        <p:spPr>
          <a:xfrm>
            <a:off x="0" y="-284767"/>
            <a:ext cx="945961" cy="801100"/>
          </a:xfrm>
          <a:prstGeom prst="rect">
            <a:avLst/>
          </a:prstGeom>
          <a:noFill/>
          <a:ln>
            <a:noFill/>
          </a:ln>
        </p:spPr>
      </p:pic>
      <p:pic>
        <p:nvPicPr>
          <p:cNvPr id="150" name="Google Shape;150;p19"/>
          <p:cNvPicPr preferRelativeResize="0"/>
          <p:nvPr/>
        </p:nvPicPr>
        <p:blipFill rotWithShape="1">
          <a:blip r:embed="rId4">
            <a:alphaModFix/>
          </a:blip>
          <a:srcRect/>
          <a:stretch/>
        </p:blipFill>
        <p:spPr>
          <a:xfrm>
            <a:off x="8355833" y="-178703"/>
            <a:ext cx="717621" cy="827376"/>
          </a:xfrm>
          <a:prstGeom prst="rect">
            <a:avLst/>
          </a:prstGeom>
          <a:noFill/>
          <a:ln>
            <a:noFill/>
          </a:ln>
        </p:spPr>
      </p:pic>
      <p:pic>
        <p:nvPicPr>
          <p:cNvPr id="2" name="Picture 1">
            <a:extLst>
              <a:ext uri="{FF2B5EF4-FFF2-40B4-BE49-F238E27FC236}">
                <a16:creationId xmlns:a16="http://schemas.microsoft.com/office/drawing/2014/main" id="{CD383F88-55F3-4DF1-B0BC-6A63D71BFD35}"/>
              </a:ext>
            </a:extLst>
          </p:cNvPr>
          <p:cNvPicPr>
            <a:picLocks noChangeAspect="1"/>
          </p:cNvPicPr>
          <p:nvPr/>
        </p:nvPicPr>
        <p:blipFill>
          <a:blip r:embed="rId5"/>
          <a:stretch>
            <a:fillRect/>
          </a:stretch>
        </p:blipFill>
        <p:spPr>
          <a:xfrm>
            <a:off x="6707875" y="1168725"/>
            <a:ext cx="2365579" cy="31166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B43A71D-193E-4CE5-975D-EF539AA9F455}"/>
              </a:ext>
            </a:extLst>
          </p:cNvPr>
          <p:cNvSpPr>
            <a:spLocks noGrp="1"/>
          </p:cNvSpPr>
          <p:nvPr>
            <p:ph type="subTitle" idx="1"/>
          </p:nvPr>
        </p:nvSpPr>
        <p:spPr>
          <a:xfrm>
            <a:off x="513159" y="1726442"/>
            <a:ext cx="4800600" cy="1009934"/>
          </a:xfrm>
        </p:spPr>
        <p:txBody>
          <a:bodyPr/>
          <a:lstStyle/>
          <a:p>
            <a:endParaRPr lang="en-IN" dirty="0"/>
          </a:p>
        </p:txBody>
      </p:sp>
      <p:graphicFrame>
        <p:nvGraphicFramePr>
          <p:cNvPr id="4" name="Table 4">
            <a:extLst>
              <a:ext uri="{FF2B5EF4-FFF2-40B4-BE49-F238E27FC236}">
                <a16:creationId xmlns:a16="http://schemas.microsoft.com/office/drawing/2014/main" id="{6FF347B2-FFE9-42F8-86B0-33527A04F6D1}"/>
              </a:ext>
            </a:extLst>
          </p:cNvPr>
          <p:cNvGraphicFramePr>
            <a:graphicFrameLocks noGrp="1"/>
          </p:cNvGraphicFramePr>
          <p:nvPr>
            <p:extLst>
              <p:ext uri="{D42A27DB-BD31-4B8C-83A1-F6EECF244321}">
                <p14:modId xmlns:p14="http://schemas.microsoft.com/office/powerpoint/2010/main" val="762279434"/>
              </p:ext>
            </p:extLst>
          </p:nvPr>
        </p:nvGraphicFramePr>
        <p:xfrm>
          <a:off x="0" y="418872"/>
          <a:ext cx="9144000" cy="4907280"/>
        </p:xfrm>
        <a:graphic>
          <a:graphicData uri="http://schemas.openxmlformats.org/drawingml/2006/table">
            <a:tbl>
              <a:tblPr firstRow="1" bandRow="1">
                <a:tableStyleId>{5C22544A-7EE6-4342-B048-85BDC9FD1C3A}</a:tableStyleId>
              </a:tblPr>
              <a:tblGrid>
                <a:gridCol w="4258101">
                  <a:extLst>
                    <a:ext uri="{9D8B030D-6E8A-4147-A177-3AD203B41FA5}">
                      <a16:colId xmlns:a16="http://schemas.microsoft.com/office/drawing/2014/main" val="892227935"/>
                    </a:ext>
                  </a:extLst>
                </a:gridCol>
                <a:gridCol w="208280">
                  <a:extLst>
                    <a:ext uri="{9D8B030D-6E8A-4147-A177-3AD203B41FA5}">
                      <a16:colId xmlns:a16="http://schemas.microsoft.com/office/drawing/2014/main" val="3382700397"/>
                    </a:ext>
                  </a:extLst>
                </a:gridCol>
                <a:gridCol w="4677619">
                  <a:extLst>
                    <a:ext uri="{9D8B030D-6E8A-4147-A177-3AD203B41FA5}">
                      <a16:colId xmlns:a16="http://schemas.microsoft.com/office/drawing/2014/main" val="3783055695"/>
                    </a:ext>
                  </a:extLst>
                </a:gridCol>
              </a:tblGrid>
              <a:tr h="4524233">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IN" sz="1350" b="1" kern="1200" dirty="0">
                          <a:solidFill>
                            <a:schemeClr val="lt1"/>
                          </a:solidFill>
                          <a:effectLst/>
                          <a:latin typeface="+mn-lt"/>
                          <a:ea typeface="+mn-ea"/>
                          <a:cs typeface="+mn-cs"/>
                        </a:rPr>
                        <a:t>import </a:t>
                      </a:r>
                      <a:r>
                        <a:rPr lang="en-IN" sz="1350" b="1" kern="1200" dirty="0" err="1">
                          <a:solidFill>
                            <a:schemeClr val="lt1"/>
                          </a:solidFill>
                          <a:effectLst/>
                          <a:latin typeface="+mn-lt"/>
                          <a:ea typeface="+mn-ea"/>
                          <a:cs typeface="+mn-cs"/>
                        </a:rPr>
                        <a:t>tkinter</a:t>
                      </a:r>
                      <a:r>
                        <a:rPr lang="en-IN" sz="1350" b="1" kern="1200" dirty="0">
                          <a:solidFill>
                            <a:schemeClr val="lt1"/>
                          </a:solidFill>
                          <a:effectLst/>
                          <a:latin typeface="+mn-lt"/>
                          <a:ea typeface="+mn-ea"/>
                          <a:cs typeface="+mn-cs"/>
                        </a:rPr>
                        <a:t> as </a:t>
                      </a:r>
                      <a:r>
                        <a:rPr lang="en-IN" sz="1350" b="1" kern="1200" dirty="0" err="1">
                          <a:solidFill>
                            <a:schemeClr val="lt1"/>
                          </a:solidFill>
                          <a:effectLst/>
                          <a:latin typeface="+mn-lt"/>
                          <a:ea typeface="+mn-ea"/>
                          <a:cs typeface="+mn-cs"/>
                        </a:rPr>
                        <a:t>tk</a:t>
                      </a:r>
                      <a:br>
                        <a:rPr lang="en-IN" sz="1350" b="1" kern="1200" dirty="0">
                          <a:solidFill>
                            <a:schemeClr val="lt1"/>
                          </a:solidFill>
                          <a:effectLst/>
                          <a:latin typeface="+mn-lt"/>
                          <a:ea typeface="+mn-ea"/>
                          <a:cs typeface="+mn-cs"/>
                        </a:rPr>
                      </a:br>
                      <a:r>
                        <a:rPr lang="en-IN" sz="1350" b="1" kern="1200" dirty="0">
                          <a:solidFill>
                            <a:schemeClr val="lt1"/>
                          </a:solidFill>
                          <a:effectLst/>
                          <a:latin typeface="+mn-lt"/>
                          <a:ea typeface="+mn-ea"/>
                          <a:cs typeface="+mn-cs"/>
                        </a:rPr>
                        <a:t>from </a:t>
                      </a:r>
                      <a:r>
                        <a:rPr lang="en-IN" sz="1350" b="1" kern="1200" dirty="0" err="1">
                          <a:solidFill>
                            <a:schemeClr val="lt1"/>
                          </a:solidFill>
                          <a:effectLst/>
                          <a:latin typeface="+mn-lt"/>
                          <a:ea typeface="+mn-ea"/>
                          <a:cs typeface="+mn-cs"/>
                        </a:rPr>
                        <a:t>tkinter</a:t>
                      </a:r>
                      <a:r>
                        <a:rPr lang="en-IN" sz="1350" b="1" kern="1200" dirty="0">
                          <a:solidFill>
                            <a:schemeClr val="lt1"/>
                          </a:solidFill>
                          <a:effectLst/>
                          <a:latin typeface="+mn-lt"/>
                          <a:ea typeface="+mn-ea"/>
                          <a:cs typeface="+mn-cs"/>
                        </a:rPr>
                        <a:t> import </a:t>
                      </a:r>
                      <a:r>
                        <a:rPr lang="en-IN" sz="1350" b="1" kern="1200" dirty="0" err="1">
                          <a:solidFill>
                            <a:schemeClr val="lt1"/>
                          </a:solidFill>
                          <a:effectLst/>
                          <a:latin typeface="+mn-lt"/>
                          <a:ea typeface="+mn-ea"/>
                          <a:cs typeface="+mn-cs"/>
                        </a:rPr>
                        <a:t>scrolledtext</a:t>
                      </a:r>
                      <a:br>
                        <a:rPr lang="en-IN" sz="1350" b="1" kern="1200" dirty="0">
                          <a:solidFill>
                            <a:schemeClr val="lt1"/>
                          </a:solidFill>
                          <a:effectLst/>
                          <a:latin typeface="+mn-lt"/>
                          <a:ea typeface="+mn-ea"/>
                          <a:cs typeface="+mn-cs"/>
                        </a:rPr>
                      </a:br>
                      <a:br>
                        <a:rPr lang="en-IN" sz="1350" b="1" kern="1200" dirty="0">
                          <a:solidFill>
                            <a:schemeClr val="lt1"/>
                          </a:solidFill>
                          <a:effectLst/>
                          <a:latin typeface="+mn-lt"/>
                          <a:ea typeface="+mn-ea"/>
                          <a:cs typeface="+mn-cs"/>
                        </a:rPr>
                      </a:br>
                      <a:r>
                        <a:rPr lang="en-IN" sz="1350" b="1" kern="1200" dirty="0">
                          <a:solidFill>
                            <a:schemeClr val="lt1"/>
                          </a:solidFill>
                          <a:effectLst/>
                          <a:latin typeface="+mn-lt"/>
                          <a:ea typeface="+mn-ea"/>
                          <a:cs typeface="+mn-cs"/>
                        </a:rPr>
                        <a:t>def </a:t>
                      </a:r>
                      <a:r>
                        <a:rPr lang="en-IN" sz="1350" b="1" kern="1200" dirty="0" err="1">
                          <a:solidFill>
                            <a:schemeClr val="lt1"/>
                          </a:solidFill>
                          <a:effectLst/>
                          <a:latin typeface="+mn-lt"/>
                          <a:ea typeface="+mn-ea"/>
                          <a:cs typeface="+mn-cs"/>
                        </a:rPr>
                        <a:t>python_to_javascript</a:t>
                      </a:r>
                      <a:r>
                        <a:rPr lang="en-IN" sz="1350" b="1" kern="1200" dirty="0">
                          <a:solidFill>
                            <a:schemeClr val="lt1"/>
                          </a:solidFill>
                          <a:effectLst/>
                          <a:latin typeface="+mn-lt"/>
                          <a:ea typeface="+mn-ea"/>
                          <a:cs typeface="+mn-cs"/>
                        </a:rPr>
                        <a:t>():</a:t>
                      </a:r>
                      <a:br>
                        <a:rPr lang="en-IN" sz="1350" b="1" kern="1200" dirty="0">
                          <a:solidFill>
                            <a:schemeClr val="lt1"/>
                          </a:solidFill>
                          <a:effectLst/>
                          <a:latin typeface="+mn-lt"/>
                          <a:ea typeface="+mn-ea"/>
                          <a:cs typeface="+mn-cs"/>
                        </a:rPr>
                      </a:br>
                      <a:r>
                        <a:rPr lang="en-IN" sz="1350" b="1" kern="1200" dirty="0">
                          <a:solidFill>
                            <a:schemeClr val="lt1"/>
                          </a:solidFill>
                          <a:effectLst/>
                          <a:latin typeface="+mn-lt"/>
                          <a:ea typeface="+mn-ea"/>
                          <a:cs typeface="+mn-cs"/>
                        </a:rPr>
                        <a:t>    </a:t>
                      </a:r>
                      <a:r>
                        <a:rPr lang="en-IN" sz="1350" b="1" kern="1200" dirty="0" err="1">
                          <a:solidFill>
                            <a:schemeClr val="lt1"/>
                          </a:solidFill>
                          <a:effectLst/>
                          <a:latin typeface="+mn-lt"/>
                          <a:ea typeface="+mn-ea"/>
                          <a:cs typeface="+mn-cs"/>
                        </a:rPr>
                        <a:t>python_code</a:t>
                      </a:r>
                      <a:r>
                        <a:rPr lang="en-IN" sz="1350" b="1" kern="1200" dirty="0">
                          <a:solidFill>
                            <a:schemeClr val="lt1"/>
                          </a:solidFill>
                          <a:effectLst/>
                          <a:latin typeface="+mn-lt"/>
                          <a:ea typeface="+mn-ea"/>
                          <a:cs typeface="+mn-cs"/>
                        </a:rPr>
                        <a:t> = </a:t>
                      </a:r>
                      <a:r>
                        <a:rPr lang="en-IN" sz="1350" b="1" kern="1200" dirty="0" err="1">
                          <a:solidFill>
                            <a:schemeClr val="lt1"/>
                          </a:solidFill>
                          <a:effectLst/>
                          <a:latin typeface="+mn-lt"/>
                          <a:ea typeface="+mn-ea"/>
                          <a:cs typeface="+mn-cs"/>
                        </a:rPr>
                        <a:t>python_code_text.get</a:t>
                      </a:r>
                      <a:r>
                        <a:rPr lang="en-IN" sz="1350" b="1" kern="1200" dirty="0">
                          <a:solidFill>
                            <a:schemeClr val="lt1"/>
                          </a:solidFill>
                          <a:effectLst/>
                          <a:latin typeface="+mn-lt"/>
                          <a:ea typeface="+mn-ea"/>
                          <a:cs typeface="+mn-cs"/>
                        </a:rPr>
                        <a:t>("1.0", </a:t>
                      </a:r>
                      <a:r>
                        <a:rPr lang="en-IN" sz="1350" b="1" kern="1200" dirty="0" err="1">
                          <a:solidFill>
                            <a:schemeClr val="lt1"/>
                          </a:solidFill>
                          <a:effectLst/>
                          <a:latin typeface="+mn-lt"/>
                          <a:ea typeface="+mn-ea"/>
                          <a:cs typeface="+mn-cs"/>
                        </a:rPr>
                        <a:t>tk.END</a:t>
                      </a:r>
                      <a:r>
                        <a:rPr lang="en-IN" sz="1350" b="1" kern="1200" dirty="0">
                          <a:solidFill>
                            <a:schemeClr val="lt1"/>
                          </a:solidFill>
                          <a:effectLst/>
                          <a:latin typeface="+mn-lt"/>
                          <a:ea typeface="+mn-ea"/>
                          <a:cs typeface="+mn-cs"/>
                        </a:rPr>
                        <a:t>)</a:t>
                      </a:r>
                      <a:br>
                        <a:rPr lang="en-IN" sz="1350" b="1" kern="1200" dirty="0">
                          <a:solidFill>
                            <a:schemeClr val="lt1"/>
                          </a:solidFill>
                          <a:effectLst/>
                          <a:latin typeface="+mn-lt"/>
                          <a:ea typeface="+mn-ea"/>
                          <a:cs typeface="+mn-cs"/>
                        </a:rPr>
                      </a:br>
                      <a:r>
                        <a:rPr lang="en-IN" sz="1350" b="1" kern="1200" dirty="0">
                          <a:solidFill>
                            <a:schemeClr val="lt1"/>
                          </a:solidFill>
                          <a:effectLst/>
                          <a:latin typeface="+mn-lt"/>
                          <a:ea typeface="+mn-ea"/>
                          <a:cs typeface="+mn-cs"/>
                        </a:rPr>
                        <a:t>    </a:t>
                      </a:r>
                      <a:r>
                        <a:rPr lang="en-IN" sz="1350" b="1" kern="1200" dirty="0" err="1">
                          <a:solidFill>
                            <a:schemeClr val="lt1"/>
                          </a:solidFill>
                          <a:effectLst/>
                          <a:latin typeface="+mn-lt"/>
                          <a:ea typeface="+mn-ea"/>
                          <a:cs typeface="+mn-cs"/>
                        </a:rPr>
                        <a:t>javascript_code</a:t>
                      </a:r>
                      <a:r>
                        <a:rPr lang="en-IN" sz="1350" b="1" kern="1200" dirty="0">
                          <a:solidFill>
                            <a:schemeClr val="lt1"/>
                          </a:solidFill>
                          <a:effectLst/>
                          <a:latin typeface="+mn-lt"/>
                          <a:ea typeface="+mn-ea"/>
                          <a:cs typeface="+mn-cs"/>
                        </a:rPr>
                        <a:t> = </a:t>
                      </a:r>
                      <a:r>
                        <a:rPr lang="en-IN" sz="1350" b="1" kern="1200" dirty="0" err="1">
                          <a:solidFill>
                            <a:schemeClr val="lt1"/>
                          </a:solidFill>
                          <a:effectLst/>
                          <a:latin typeface="+mn-lt"/>
                          <a:ea typeface="+mn-ea"/>
                          <a:cs typeface="+mn-cs"/>
                        </a:rPr>
                        <a:t>python_code.replace</a:t>
                      </a:r>
                      <a:r>
                        <a:rPr lang="en-IN" sz="1350" b="1" kern="1200" dirty="0">
                          <a:solidFill>
                            <a:schemeClr val="lt1"/>
                          </a:solidFill>
                          <a:effectLst/>
                          <a:latin typeface="+mn-lt"/>
                          <a:ea typeface="+mn-ea"/>
                          <a:cs typeface="+mn-cs"/>
                        </a:rPr>
                        <a:t>("print", "console.log")</a:t>
                      </a:r>
                      <a:br>
                        <a:rPr lang="en-IN" sz="1350" b="1" kern="1200" dirty="0">
                          <a:solidFill>
                            <a:schemeClr val="lt1"/>
                          </a:solidFill>
                          <a:effectLst/>
                          <a:latin typeface="+mn-lt"/>
                          <a:ea typeface="+mn-ea"/>
                          <a:cs typeface="+mn-cs"/>
                        </a:rPr>
                      </a:br>
                      <a:r>
                        <a:rPr lang="en-IN" sz="1350" b="1" kern="1200" dirty="0">
                          <a:solidFill>
                            <a:schemeClr val="lt1"/>
                          </a:solidFill>
                          <a:effectLst/>
                          <a:latin typeface="+mn-lt"/>
                          <a:ea typeface="+mn-ea"/>
                          <a:cs typeface="+mn-cs"/>
                        </a:rPr>
                        <a:t>    </a:t>
                      </a:r>
                      <a:r>
                        <a:rPr lang="en-IN" sz="1350" b="1" kern="1200" dirty="0" err="1">
                          <a:solidFill>
                            <a:schemeClr val="lt1"/>
                          </a:solidFill>
                          <a:effectLst/>
                          <a:latin typeface="+mn-lt"/>
                          <a:ea typeface="+mn-ea"/>
                          <a:cs typeface="+mn-cs"/>
                        </a:rPr>
                        <a:t>javascript_code_text.delete</a:t>
                      </a:r>
                      <a:r>
                        <a:rPr lang="en-IN" sz="1350" b="1" kern="1200" dirty="0">
                          <a:solidFill>
                            <a:schemeClr val="lt1"/>
                          </a:solidFill>
                          <a:effectLst/>
                          <a:latin typeface="+mn-lt"/>
                          <a:ea typeface="+mn-ea"/>
                          <a:cs typeface="+mn-cs"/>
                        </a:rPr>
                        <a:t>("1.0", </a:t>
                      </a:r>
                      <a:r>
                        <a:rPr lang="en-IN" sz="1350" b="1" kern="1200" dirty="0" err="1">
                          <a:solidFill>
                            <a:schemeClr val="lt1"/>
                          </a:solidFill>
                          <a:effectLst/>
                          <a:latin typeface="+mn-lt"/>
                          <a:ea typeface="+mn-ea"/>
                          <a:cs typeface="+mn-cs"/>
                        </a:rPr>
                        <a:t>tk.END</a:t>
                      </a:r>
                      <a:r>
                        <a:rPr lang="en-IN" sz="1350" b="1" kern="1200" dirty="0">
                          <a:solidFill>
                            <a:schemeClr val="lt1"/>
                          </a:solidFill>
                          <a:effectLst/>
                          <a:latin typeface="+mn-lt"/>
                          <a:ea typeface="+mn-ea"/>
                          <a:cs typeface="+mn-cs"/>
                        </a:rPr>
                        <a:t>)</a:t>
                      </a:r>
                      <a:br>
                        <a:rPr lang="en-IN" sz="1350" b="1" kern="1200" dirty="0">
                          <a:solidFill>
                            <a:schemeClr val="lt1"/>
                          </a:solidFill>
                          <a:effectLst/>
                          <a:latin typeface="+mn-lt"/>
                          <a:ea typeface="+mn-ea"/>
                          <a:cs typeface="+mn-cs"/>
                        </a:rPr>
                      </a:br>
                      <a:r>
                        <a:rPr lang="en-IN" sz="1350" b="1" kern="1200" dirty="0">
                          <a:solidFill>
                            <a:schemeClr val="lt1"/>
                          </a:solidFill>
                          <a:effectLst/>
                          <a:latin typeface="+mn-lt"/>
                          <a:ea typeface="+mn-ea"/>
                          <a:cs typeface="+mn-cs"/>
                        </a:rPr>
                        <a:t>    </a:t>
                      </a:r>
                      <a:r>
                        <a:rPr lang="en-IN" sz="1350" b="1" kern="1200" dirty="0" err="1">
                          <a:solidFill>
                            <a:schemeClr val="lt1"/>
                          </a:solidFill>
                          <a:effectLst/>
                          <a:latin typeface="+mn-lt"/>
                          <a:ea typeface="+mn-ea"/>
                          <a:cs typeface="+mn-cs"/>
                        </a:rPr>
                        <a:t>javascript_code_text.insert</a:t>
                      </a:r>
                      <a:r>
                        <a:rPr lang="en-IN" sz="1350" b="1" kern="1200" dirty="0">
                          <a:solidFill>
                            <a:schemeClr val="lt1"/>
                          </a:solidFill>
                          <a:effectLst/>
                          <a:latin typeface="+mn-lt"/>
                          <a:ea typeface="+mn-ea"/>
                          <a:cs typeface="+mn-cs"/>
                        </a:rPr>
                        <a:t>(</a:t>
                      </a:r>
                      <a:r>
                        <a:rPr lang="en-IN" sz="1350" b="1" kern="1200" dirty="0" err="1">
                          <a:solidFill>
                            <a:schemeClr val="lt1"/>
                          </a:solidFill>
                          <a:effectLst/>
                          <a:latin typeface="+mn-lt"/>
                          <a:ea typeface="+mn-ea"/>
                          <a:cs typeface="+mn-cs"/>
                        </a:rPr>
                        <a:t>tk.END</a:t>
                      </a:r>
                      <a:r>
                        <a:rPr lang="en-IN" sz="1350" b="1" kern="1200" dirty="0">
                          <a:solidFill>
                            <a:schemeClr val="lt1"/>
                          </a:solidFill>
                          <a:effectLst/>
                          <a:latin typeface="+mn-lt"/>
                          <a:ea typeface="+mn-ea"/>
                          <a:cs typeface="+mn-cs"/>
                        </a:rPr>
                        <a:t>, </a:t>
                      </a:r>
                      <a:r>
                        <a:rPr lang="en-IN" sz="1350" b="1" kern="1200" dirty="0" err="1">
                          <a:solidFill>
                            <a:schemeClr val="lt1"/>
                          </a:solidFill>
                          <a:effectLst/>
                          <a:latin typeface="+mn-lt"/>
                          <a:ea typeface="+mn-ea"/>
                          <a:cs typeface="+mn-cs"/>
                        </a:rPr>
                        <a:t>javascript_code</a:t>
                      </a:r>
                      <a:r>
                        <a:rPr lang="en-IN" sz="1350" b="1" kern="1200" dirty="0">
                          <a:solidFill>
                            <a:schemeClr val="lt1"/>
                          </a:solidFill>
                          <a:effectLst/>
                          <a:latin typeface="+mn-lt"/>
                          <a:ea typeface="+mn-ea"/>
                          <a:cs typeface="+mn-cs"/>
                        </a:rPr>
                        <a:t>)</a:t>
                      </a:r>
                      <a:br>
                        <a:rPr lang="en-IN" sz="1350" b="1" kern="1200" dirty="0">
                          <a:solidFill>
                            <a:schemeClr val="lt1"/>
                          </a:solidFill>
                          <a:effectLst/>
                          <a:latin typeface="+mn-lt"/>
                          <a:ea typeface="+mn-ea"/>
                          <a:cs typeface="+mn-cs"/>
                        </a:rPr>
                      </a:br>
                      <a:br>
                        <a:rPr lang="en-IN" sz="1350" b="1" kern="1200" dirty="0">
                          <a:solidFill>
                            <a:schemeClr val="lt1"/>
                          </a:solidFill>
                          <a:effectLst/>
                          <a:latin typeface="+mn-lt"/>
                          <a:ea typeface="+mn-ea"/>
                          <a:cs typeface="+mn-cs"/>
                        </a:rPr>
                      </a:br>
                      <a:r>
                        <a:rPr lang="en-IN" sz="1350" b="1" kern="1200" dirty="0">
                          <a:solidFill>
                            <a:schemeClr val="lt1"/>
                          </a:solidFill>
                          <a:effectLst/>
                          <a:latin typeface="+mn-lt"/>
                          <a:ea typeface="+mn-ea"/>
                          <a:cs typeface="+mn-cs"/>
                        </a:rPr>
                        <a:t># Create the main window</a:t>
                      </a:r>
                      <a:br>
                        <a:rPr lang="en-IN" sz="1350" b="1" kern="1200" dirty="0">
                          <a:solidFill>
                            <a:schemeClr val="lt1"/>
                          </a:solidFill>
                          <a:effectLst/>
                          <a:latin typeface="+mn-lt"/>
                          <a:ea typeface="+mn-ea"/>
                          <a:cs typeface="+mn-cs"/>
                        </a:rPr>
                      </a:br>
                      <a:r>
                        <a:rPr lang="en-IN" sz="1350" b="1" kern="1200" dirty="0">
                          <a:solidFill>
                            <a:schemeClr val="lt1"/>
                          </a:solidFill>
                          <a:effectLst/>
                          <a:latin typeface="+mn-lt"/>
                          <a:ea typeface="+mn-ea"/>
                          <a:cs typeface="+mn-cs"/>
                        </a:rPr>
                        <a:t>root = </a:t>
                      </a:r>
                      <a:r>
                        <a:rPr lang="en-IN" sz="1350" b="1" kern="1200" dirty="0" err="1">
                          <a:solidFill>
                            <a:schemeClr val="lt1"/>
                          </a:solidFill>
                          <a:effectLst/>
                          <a:latin typeface="+mn-lt"/>
                          <a:ea typeface="+mn-ea"/>
                          <a:cs typeface="+mn-cs"/>
                        </a:rPr>
                        <a:t>tk.Tk</a:t>
                      </a:r>
                      <a:r>
                        <a:rPr lang="en-IN" sz="1350" b="1" kern="1200" dirty="0">
                          <a:solidFill>
                            <a:schemeClr val="lt1"/>
                          </a:solidFill>
                          <a:effectLst/>
                          <a:latin typeface="+mn-lt"/>
                          <a:ea typeface="+mn-ea"/>
                          <a:cs typeface="+mn-cs"/>
                        </a:rPr>
                        <a:t>()</a:t>
                      </a:r>
                      <a:br>
                        <a:rPr lang="en-IN" sz="1350" b="1" kern="1200" dirty="0">
                          <a:solidFill>
                            <a:schemeClr val="lt1"/>
                          </a:solidFill>
                          <a:effectLst/>
                          <a:latin typeface="+mn-lt"/>
                          <a:ea typeface="+mn-ea"/>
                          <a:cs typeface="+mn-cs"/>
                        </a:rPr>
                      </a:br>
                      <a:r>
                        <a:rPr lang="en-IN" sz="1350" b="1" kern="1200" dirty="0" err="1">
                          <a:solidFill>
                            <a:schemeClr val="lt1"/>
                          </a:solidFill>
                          <a:effectLst/>
                          <a:latin typeface="+mn-lt"/>
                          <a:ea typeface="+mn-ea"/>
                          <a:cs typeface="+mn-cs"/>
                        </a:rPr>
                        <a:t>root.title</a:t>
                      </a:r>
                      <a:r>
                        <a:rPr lang="en-IN" sz="1350" b="1" kern="1200" dirty="0">
                          <a:solidFill>
                            <a:schemeClr val="lt1"/>
                          </a:solidFill>
                          <a:effectLst/>
                          <a:latin typeface="+mn-lt"/>
                          <a:ea typeface="+mn-ea"/>
                          <a:cs typeface="+mn-cs"/>
                        </a:rPr>
                        <a:t>("Code Converter")</a:t>
                      </a:r>
                      <a:br>
                        <a:rPr lang="en-IN" sz="1350" b="1" kern="1200" dirty="0">
                          <a:solidFill>
                            <a:schemeClr val="lt1"/>
                          </a:solidFill>
                          <a:effectLst/>
                          <a:latin typeface="+mn-lt"/>
                          <a:ea typeface="+mn-ea"/>
                          <a:cs typeface="+mn-cs"/>
                        </a:rPr>
                      </a:br>
                      <a:br>
                        <a:rPr lang="en-IN" sz="1350" b="1" kern="1200" dirty="0">
                          <a:solidFill>
                            <a:schemeClr val="lt1"/>
                          </a:solidFill>
                          <a:effectLst/>
                          <a:latin typeface="+mn-lt"/>
                          <a:ea typeface="+mn-ea"/>
                          <a:cs typeface="+mn-cs"/>
                        </a:rPr>
                      </a:br>
                      <a:r>
                        <a:rPr lang="en-IN" sz="1350" b="1" kern="1200" dirty="0">
                          <a:solidFill>
                            <a:schemeClr val="lt1"/>
                          </a:solidFill>
                          <a:effectLst/>
                          <a:latin typeface="+mn-lt"/>
                          <a:ea typeface="+mn-ea"/>
                          <a:cs typeface="+mn-cs"/>
                        </a:rPr>
                        <a:t># Create the input Python code text area</a:t>
                      </a:r>
                      <a:br>
                        <a:rPr lang="en-IN" sz="1350" b="1" kern="1200" dirty="0">
                          <a:solidFill>
                            <a:schemeClr val="lt1"/>
                          </a:solidFill>
                          <a:effectLst/>
                          <a:latin typeface="+mn-lt"/>
                          <a:ea typeface="+mn-ea"/>
                          <a:cs typeface="+mn-cs"/>
                        </a:rPr>
                      </a:br>
                      <a:r>
                        <a:rPr lang="en-IN" sz="1350" b="1" kern="1200" dirty="0" err="1">
                          <a:solidFill>
                            <a:schemeClr val="lt1"/>
                          </a:solidFill>
                          <a:effectLst/>
                          <a:latin typeface="+mn-lt"/>
                          <a:ea typeface="+mn-ea"/>
                          <a:cs typeface="+mn-cs"/>
                        </a:rPr>
                        <a:t>python_code_label</a:t>
                      </a:r>
                      <a:r>
                        <a:rPr lang="en-IN" sz="1350" b="1" kern="1200" dirty="0">
                          <a:solidFill>
                            <a:schemeClr val="lt1"/>
                          </a:solidFill>
                          <a:effectLst/>
                          <a:latin typeface="+mn-lt"/>
                          <a:ea typeface="+mn-ea"/>
                          <a:cs typeface="+mn-cs"/>
                        </a:rPr>
                        <a:t> = </a:t>
                      </a:r>
                      <a:r>
                        <a:rPr lang="en-IN" sz="1350" b="1" kern="1200" dirty="0" err="1">
                          <a:solidFill>
                            <a:schemeClr val="lt1"/>
                          </a:solidFill>
                          <a:effectLst/>
                          <a:latin typeface="+mn-lt"/>
                          <a:ea typeface="+mn-ea"/>
                          <a:cs typeface="+mn-cs"/>
                        </a:rPr>
                        <a:t>tk.Label</a:t>
                      </a:r>
                      <a:r>
                        <a:rPr lang="en-IN" sz="1350" b="1" kern="1200" dirty="0">
                          <a:solidFill>
                            <a:schemeClr val="lt1"/>
                          </a:solidFill>
                          <a:effectLst/>
                          <a:latin typeface="+mn-lt"/>
                          <a:ea typeface="+mn-ea"/>
                          <a:cs typeface="+mn-cs"/>
                        </a:rPr>
                        <a:t>(root, text="Python Code:")</a:t>
                      </a:r>
                      <a:br>
                        <a:rPr lang="en-IN" sz="1350" b="1" kern="1200" dirty="0">
                          <a:solidFill>
                            <a:schemeClr val="lt1"/>
                          </a:solidFill>
                          <a:effectLst/>
                          <a:latin typeface="+mn-lt"/>
                          <a:ea typeface="+mn-ea"/>
                          <a:cs typeface="+mn-cs"/>
                        </a:rPr>
                      </a:br>
                      <a:r>
                        <a:rPr lang="en-IN" sz="1350" b="1" kern="1200" dirty="0" err="1">
                          <a:solidFill>
                            <a:schemeClr val="lt1"/>
                          </a:solidFill>
                          <a:effectLst/>
                          <a:latin typeface="+mn-lt"/>
                          <a:ea typeface="+mn-ea"/>
                          <a:cs typeface="+mn-cs"/>
                        </a:rPr>
                        <a:t>python_code_label.pack</a:t>
                      </a:r>
                      <a:r>
                        <a:rPr lang="en-IN" sz="1350" b="1" kern="1200" dirty="0">
                          <a:solidFill>
                            <a:schemeClr val="lt1"/>
                          </a:solidFill>
                          <a:effectLst/>
                          <a:latin typeface="+mn-lt"/>
                          <a:ea typeface="+mn-ea"/>
                          <a:cs typeface="+mn-cs"/>
                        </a:rPr>
                        <a:t>()</a:t>
                      </a:r>
                      <a:br>
                        <a:rPr lang="en-IN" sz="1350" b="1" kern="1200" dirty="0">
                          <a:solidFill>
                            <a:schemeClr val="lt1"/>
                          </a:solidFill>
                          <a:effectLst/>
                          <a:latin typeface="+mn-lt"/>
                          <a:ea typeface="+mn-ea"/>
                          <a:cs typeface="+mn-cs"/>
                        </a:rPr>
                      </a:br>
                      <a:br>
                        <a:rPr lang="en-IN" sz="1350" b="1" kern="1200" dirty="0">
                          <a:solidFill>
                            <a:schemeClr val="lt1"/>
                          </a:solidFill>
                          <a:effectLst/>
                          <a:latin typeface="+mn-lt"/>
                          <a:ea typeface="+mn-ea"/>
                          <a:cs typeface="+mn-cs"/>
                        </a:rPr>
                      </a:br>
                      <a:endParaRPr lang="en-IN" dirty="0"/>
                    </a:p>
                  </a:txBody>
                  <a:tcPr/>
                </a:tc>
                <a:tc>
                  <a:txBody>
                    <a:bodyPr/>
                    <a:lstStyle/>
                    <a:p>
                      <a:endParaRPr lang="en-US" sz="800" dirty="0"/>
                    </a:p>
                    <a:p>
                      <a:r>
                        <a:rPr lang="en-US" sz="800" dirty="0"/>
                        <a:t>        </a:t>
                      </a:r>
                      <a:endParaRPr lang="en-IN" dirty="0"/>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sz="800" dirty="0"/>
                        <a:t> </a:t>
                      </a:r>
                      <a:r>
                        <a:rPr lang="en-IN" sz="1400" b="1" kern="1200" dirty="0" err="1">
                          <a:solidFill>
                            <a:schemeClr val="lt1"/>
                          </a:solidFill>
                          <a:effectLst/>
                          <a:latin typeface="+mn-lt"/>
                          <a:ea typeface="+mn-ea"/>
                          <a:cs typeface="+mn-cs"/>
                        </a:rPr>
                        <a:t>python_code_text</a:t>
                      </a:r>
                      <a:r>
                        <a:rPr lang="en-IN" sz="1400" b="1" kern="1200" dirty="0">
                          <a:solidFill>
                            <a:schemeClr val="lt1"/>
                          </a:solidFill>
                          <a:effectLst/>
                          <a:latin typeface="+mn-lt"/>
                          <a:ea typeface="+mn-ea"/>
                          <a:cs typeface="+mn-cs"/>
                        </a:rPr>
                        <a:t> = </a:t>
                      </a:r>
                      <a:r>
                        <a:rPr lang="en-IN" sz="1400" b="1" kern="1200" dirty="0" err="1">
                          <a:solidFill>
                            <a:schemeClr val="lt1"/>
                          </a:solidFill>
                          <a:effectLst/>
                          <a:latin typeface="+mn-lt"/>
                          <a:ea typeface="+mn-ea"/>
                          <a:cs typeface="+mn-cs"/>
                        </a:rPr>
                        <a:t>scrolledtext.ScrolledText</a:t>
                      </a:r>
                      <a:r>
                        <a:rPr lang="en-IN" sz="1400" b="1" kern="1200" dirty="0">
                          <a:solidFill>
                            <a:schemeClr val="lt1"/>
                          </a:solidFill>
                          <a:effectLst/>
                          <a:latin typeface="+mn-lt"/>
                          <a:ea typeface="+mn-ea"/>
                          <a:cs typeface="+mn-cs"/>
                        </a:rPr>
                        <a:t>(root, wrap=</a:t>
                      </a:r>
                      <a:r>
                        <a:rPr lang="en-IN" sz="1400" b="1" kern="1200" dirty="0" err="1">
                          <a:solidFill>
                            <a:schemeClr val="lt1"/>
                          </a:solidFill>
                          <a:effectLst/>
                          <a:latin typeface="+mn-lt"/>
                          <a:ea typeface="+mn-ea"/>
                          <a:cs typeface="+mn-cs"/>
                        </a:rPr>
                        <a:t>tk.WORD</a:t>
                      </a:r>
                      <a:r>
                        <a:rPr lang="en-IN" sz="1400" b="1" kern="1200" dirty="0">
                          <a:solidFill>
                            <a:schemeClr val="lt1"/>
                          </a:solidFill>
                          <a:effectLst/>
                          <a:latin typeface="+mn-lt"/>
                          <a:ea typeface="+mn-ea"/>
                          <a:cs typeface="+mn-cs"/>
                        </a:rPr>
                        <a:t>, width=40, height=10)</a:t>
                      </a:r>
                      <a:br>
                        <a:rPr lang="en-IN" sz="1400" b="1" kern="1200" dirty="0">
                          <a:solidFill>
                            <a:schemeClr val="lt1"/>
                          </a:solidFill>
                          <a:effectLst/>
                          <a:latin typeface="+mn-lt"/>
                          <a:ea typeface="+mn-ea"/>
                          <a:cs typeface="+mn-cs"/>
                        </a:rPr>
                      </a:br>
                      <a:r>
                        <a:rPr lang="en-IN" sz="1400" b="1" kern="1200" dirty="0" err="1">
                          <a:solidFill>
                            <a:schemeClr val="lt1"/>
                          </a:solidFill>
                          <a:effectLst/>
                          <a:latin typeface="+mn-lt"/>
                          <a:ea typeface="+mn-ea"/>
                          <a:cs typeface="+mn-cs"/>
                        </a:rPr>
                        <a:t>python_code_text.pack</a:t>
                      </a:r>
                      <a:r>
                        <a:rPr lang="en-IN" sz="1400" b="1" kern="1200" dirty="0">
                          <a:solidFill>
                            <a:schemeClr val="lt1"/>
                          </a:solidFill>
                          <a:effectLst/>
                          <a:latin typeface="+mn-lt"/>
                          <a:ea typeface="+mn-ea"/>
                          <a:cs typeface="+mn-cs"/>
                        </a:rPr>
                        <a:t>()</a:t>
                      </a:r>
                      <a:br>
                        <a:rPr lang="en-IN" sz="1400" b="1" kern="1200" dirty="0">
                          <a:solidFill>
                            <a:schemeClr val="lt1"/>
                          </a:solidFill>
                          <a:effectLst/>
                          <a:latin typeface="+mn-lt"/>
                          <a:ea typeface="+mn-ea"/>
                          <a:cs typeface="+mn-cs"/>
                        </a:rPr>
                      </a:br>
                      <a:br>
                        <a:rPr lang="en-IN" sz="1400" b="1" kern="1200" dirty="0">
                          <a:solidFill>
                            <a:schemeClr val="lt1"/>
                          </a:solidFill>
                          <a:effectLst/>
                          <a:latin typeface="+mn-lt"/>
                          <a:ea typeface="+mn-ea"/>
                          <a:cs typeface="+mn-cs"/>
                        </a:rPr>
                      </a:br>
                      <a:r>
                        <a:rPr lang="en-IN" sz="1400" b="1" kern="1200" dirty="0">
                          <a:solidFill>
                            <a:schemeClr val="lt1"/>
                          </a:solidFill>
                          <a:effectLst/>
                          <a:latin typeface="+mn-lt"/>
                          <a:ea typeface="+mn-ea"/>
                          <a:cs typeface="+mn-cs"/>
                        </a:rPr>
                        <a:t># Create the "Convert" button</a:t>
                      </a:r>
                      <a:br>
                        <a:rPr lang="en-IN" sz="1400" b="1" kern="1200" dirty="0">
                          <a:solidFill>
                            <a:schemeClr val="lt1"/>
                          </a:solidFill>
                          <a:effectLst/>
                          <a:latin typeface="+mn-lt"/>
                          <a:ea typeface="+mn-ea"/>
                          <a:cs typeface="+mn-cs"/>
                        </a:rPr>
                      </a:br>
                      <a:r>
                        <a:rPr lang="en-IN" sz="1400" b="1" kern="1200" dirty="0" err="1">
                          <a:solidFill>
                            <a:schemeClr val="lt1"/>
                          </a:solidFill>
                          <a:effectLst/>
                          <a:latin typeface="+mn-lt"/>
                          <a:ea typeface="+mn-ea"/>
                          <a:cs typeface="+mn-cs"/>
                        </a:rPr>
                        <a:t>convert_button</a:t>
                      </a:r>
                      <a:r>
                        <a:rPr lang="en-IN" sz="1400" b="1" kern="1200" dirty="0">
                          <a:solidFill>
                            <a:schemeClr val="lt1"/>
                          </a:solidFill>
                          <a:effectLst/>
                          <a:latin typeface="+mn-lt"/>
                          <a:ea typeface="+mn-ea"/>
                          <a:cs typeface="+mn-cs"/>
                        </a:rPr>
                        <a:t> = </a:t>
                      </a:r>
                      <a:r>
                        <a:rPr lang="en-IN" sz="1400" b="1" kern="1200" dirty="0" err="1">
                          <a:solidFill>
                            <a:schemeClr val="lt1"/>
                          </a:solidFill>
                          <a:effectLst/>
                          <a:latin typeface="+mn-lt"/>
                          <a:ea typeface="+mn-ea"/>
                          <a:cs typeface="+mn-cs"/>
                        </a:rPr>
                        <a:t>tk.Button</a:t>
                      </a:r>
                      <a:r>
                        <a:rPr lang="en-IN" sz="1400" b="1" kern="1200" dirty="0">
                          <a:solidFill>
                            <a:schemeClr val="lt1"/>
                          </a:solidFill>
                          <a:effectLst/>
                          <a:latin typeface="+mn-lt"/>
                          <a:ea typeface="+mn-ea"/>
                          <a:cs typeface="+mn-cs"/>
                        </a:rPr>
                        <a:t>(root, text="Convert", command=</a:t>
                      </a:r>
                      <a:r>
                        <a:rPr lang="en-IN" sz="1400" b="1" kern="1200" dirty="0" err="1">
                          <a:solidFill>
                            <a:schemeClr val="lt1"/>
                          </a:solidFill>
                          <a:effectLst/>
                          <a:latin typeface="+mn-lt"/>
                          <a:ea typeface="+mn-ea"/>
                          <a:cs typeface="+mn-cs"/>
                        </a:rPr>
                        <a:t>python_to_javascript</a:t>
                      </a:r>
                      <a:r>
                        <a:rPr lang="en-IN" sz="1400" b="1" kern="1200" dirty="0">
                          <a:solidFill>
                            <a:schemeClr val="lt1"/>
                          </a:solidFill>
                          <a:effectLst/>
                          <a:latin typeface="+mn-lt"/>
                          <a:ea typeface="+mn-ea"/>
                          <a:cs typeface="+mn-cs"/>
                        </a:rPr>
                        <a:t>)</a:t>
                      </a:r>
                      <a:br>
                        <a:rPr lang="en-IN" sz="1400" b="1" kern="1200" dirty="0">
                          <a:solidFill>
                            <a:schemeClr val="lt1"/>
                          </a:solidFill>
                          <a:effectLst/>
                          <a:latin typeface="+mn-lt"/>
                          <a:ea typeface="+mn-ea"/>
                          <a:cs typeface="+mn-cs"/>
                        </a:rPr>
                      </a:br>
                      <a:r>
                        <a:rPr lang="en-IN" sz="1400" b="1" kern="1200" dirty="0" err="1">
                          <a:solidFill>
                            <a:schemeClr val="lt1"/>
                          </a:solidFill>
                          <a:effectLst/>
                          <a:latin typeface="+mn-lt"/>
                          <a:ea typeface="+mn-ea"/>
                          <a:cs typeface="+mn-cs"/>
                        </a:rPr>
                        <a:t>convert_button.pack</a:t>
                      </a:r>
                      <a:r>
                        <a:rPr lang="en-IN" sz="1400" b="1" kern="1200" dirty="0">
                          <a:solidFill>
                            <a:schemeClr val="lt1"/>
                          </a:solidFill>
                          <a:effectLst/>
                          <a:latin typeface="+mn-lt"/>
                          <a:ea typeface="+mn-ea"/>
                          <a:cs typeface="+mn-cs"/>
                        </a:rPr>
                        <a:t>()</a:t>
                      </a:r>
                      <a:br>
                        <a:rPr lang="en-IN" sz="1400" b="1" kern="1200" dirty="0">
                          <a:solidFill>
                            <a:schemeClr val="lt1"/>
                          </a:solidFill>
                          <a:effectLst/>
                          <a:latin typeface="+mn-lt"/>
                          <a:ea typeface="+mn-ea"/>
                          <a:cs typeface="+mn-cs"/>
                        </a:rPr>
                      </a:br>
                      <a:br>
                        <a:rPr lang="en-IN" sz="1400" b="1" kern="1200" dirty="0">
                          <a:solidFill>
                            <a:schemeClr val="lt1"/>
                          </a:solidFill>
                          <a:effectLst/>
                          <a:latin typeface="+mn-lt"/>
                          <a:ea typeface="+mn-ea"/>
                          <a:cs typeface="+mn-cs"/>
                        </a:rPr>
                      </a:br>
                      <a:r>
                        <a:rPr lang="en-IN" sz="1400" b="1" kern="1200" dirty="0">
                          <a:solidFill>
                            <a:schemeClr val="lt1"/>
                          </a:solidFill>
                          <a:effectLst/>
                          <a:latin typeface="+mn-lt"/>
                          <a:ea typeface="+mn-ea"/>
                          <a:cs typeface="+mn-cs"/>
                        </a:rPr>
                        <a:t># Create the output JavaScript code text area</a:t>
                      </a:r>
                      <a:br>
                        <a:rPr lang="en-IN" sz="1400" b="1" kern="1200" dirty="0">
                          <a:solidFill>
                            <a:schemeClr val="lt1"/>
                          </a:solidFill>
                          <a:effectLst/>
                          <a:latin typeface="+mn-lt"/>
                          <a:ea typeface="+mn-ea"/>
                          <a:cs typeface="+mn-cs"/>
                        </a:rPr>
                      </a:br>
                      <a:r>
                        <a:rPr lang="en-IN" sz="1400" b="1" kern="1200" dirty="0" err="1">
                          <a:solidFill>
                            <a:schemeClr val="lt1"/>
                          </a:solidFill>
                          <a:effectLst/>
                          <a:latin typeface="+mn-lt"/>
                          <a:ea typeface="+mn-ea"/>
                          <a:cs typeface="+mn-cs"/>
                        </a:rPr>
                        <a:t>javascript_code_label</a:t>
                      </a:r>
                      <a:r>
                        <a:rPr lang="en-IN" sz="1400" b="1" kern="1200" dirty="0">
                          <a:solidFill>
                            <a:schemeClr val="lt1"/>
                          </a:solidFill>
                          <a:effectLst/>
                          <a:latin typeface="+mn-lt"/>
                          <a:ea typeface="+mn-ea"/>
                          <a:cs typeface="+mn-cs"/>
                        </a:rPr>
                        <a:t> = </a:t>
                      </a:r>
                      <a:r>
                        <a:rPr lang="en-IN" sz="1400" b="1" kern="1200" dirty="0" err="1">
                          <a:solidFill>
                            <a:schemeClr val="lt1"/>
                          </a:solidFill>
                          <a:effectLst/>
                          <a:latin typeface="+mn-lt"/>
                          <a:ea typeface="+mn-ea"/>
                          <a:cs typeface="+mn-cs"/>
                        </a:rPr>
                        <a:t>tk.Label</a:t>
                      </a:r>
                      <a:r>
                        <a:rPr lang="en-IN" sz="1400" b="1" kern="1200" dirty="0">
                          <a:solidFill>
                            <a:schemeClr val="lt1"/>
                          </a:solidFill>
                          <a:effectLst/>
                          <a:latin typeface="+mn-lt"/>
                          <a:ea typeface="+mn-ea"/>
                          <a:cs typeface="+mn-cs"/>
                        </a:rPr>
                        <a:t>(root, text="JavaScript Code:")</a:t>
                      </a:r>
                      <a:br>
                        <a:rPr lang="en-IN" sz="1400" b="1" kern="1200" dirty="0">
                          <a:solidFill>
                            <a:schemeClr val="lt1"/>
                          </a:solidFill>
                          <a:effectLst/>
                          <a:latin typeface="+mn-lt"/>
                          <a:ea typeface="+mn-ea"/>
                          <a:cs typeface="+mn-cs"/>
                        </a:rPr>
                      </a:br>
                      <a:r>
                        <a:rPr lang="en-IN" sz="1400" b="1" kern="1200" dirty="0" err="1">
                          <a:solidFill>
                            <a:schemeClr val="lt1"/>
                          </a:solidFill>
                          <a:effectLst/>
                          <a:latin typeface="+mn-lt"/>
                          <a:ea typeface="+mn-ea"/>
                          <a:cs typeface="+mn-cs"/>
                        </a:rPr>
                        <a:t>javascript_code_label.pack</a:t>
                      </a:r>
                      <a:r>
                        <a:rPr lang="en-IN" sz="1400" b="1" kern="1200" dirty="0">
                          <a:solidFill>
                            <a:schemeClr val="lt1"/>
                          </a:solidFill>
                          <a:effectLst/>
                          <a:latin typeface="+mn-lt"/>
                          <a:ea typeface="+mn-ea"/>
                          <a:cs typeface="+mn-cs"/>
                        </a:rPr>
                        <a:t>()</a:t>
                      </a:r>
                      <a:br>
                        <a:rPr lang="en-IN" sz="1400" b="1" kern="1200" dirty="0">
                          <a:solidFill>
                            <a:schemeClr val="lt1"/>
                          </a:solidFill>
                          <a:effectLst/>
                          <a:latin typeface="+mn-lt"/>
                          <a:ea typeface="+mn-ea"/>
                          <a:cs typeface="+mn-cs"/>
                        </a:rPr>
                      </a:br>
                      <a:br>
                        <a:rPr lang="en-IN" sz="1400" b="1" kern="1200" dirty="0">
                          <a:solidFill>
                            <a:schemeClr val="lt1"/>
                          </a:solidFill>
                          <a:effectLst/>
                          <a:latin typeface="+mn-lt"/>
                          <a:ea typeface="+mn-ea"/>
                          <a:cs typeface="+mn-cs"/>
                        </a:rPr>
                      </a:br>
                      <a:r>
                        <a:rPr lang="en-IN" sz="1400" b="1" kern="1200" dirty="0" err="1">
                          <a:solidFill>
                            <a:schemeClr val="lt1"/>
                          </a:solidFill>
                          <a:effectLst/>
                          <a:latin typeface="+mn-lt"/>
                          <a:ea typeface="+mn-ea"/>
                          <a:cs typeface="+mn-cs"/>
                        </a:rPr>
                        <a:t>javascript_code_text</a:t>
                      </a:r>
                      <a:r>
                        <a:rPr lang="en-IN" sz="1400" b="1" kern="1200" dirty="0">
                          <a:solidFill>
                            <a:schemeClr val="lt1"/>
                          </a:solidFill>
                          <a:effectLst/>
                          <a:latin typeface="+mn-lt"/>
                          <a:ea typeface="+mn-ea"/>
                          <a:cs typeface="+mn-cs"/>
                        </a:rPr>
                        <a:t> = </a:t>
                      </a:r>
                      <a:r>
                        <a:rPr lang="en-IN" sz="1400" b="1" kern="1200" dirty="0" err="1">
                          <a:solidFill>
                            <a:schemeClr val="lt1"/>
                          </a:solidFill>
                          <a:effectLst/>
                          <a:latin typeface="+mn-lt"/>
                          <a:ea typeface="+mn-ea"/>
                          <a:cs typeface="+mn-cs"/>
                        </a:rPr>
                        <a:t>scrolledtext.ScrolledText</a:t>
                      </a:r>
                      <a:r>
                        <a:rPr lang="en-IN" sz="1400" b="1" kern="1200" dirty="0">
                          <a:solidFill>
                            <a:schemeClr val="lt1"/>
                          </a:solidFill>
                          <a:effectLst/>
                          <a:latin typeface="+mn-lt"/>
                          <a:ea typeface="+mn-ea"/>
                          <a:cs typeface="+mn-cs"/>
                        </a:rPr>
                        <a:t>(root, wrap=</a:t>
                      </a:r>
                      <a:r>
                        <a:rPr lang="en-IN" sz="1400" b="1" kern="1200" dirty="0" err="1">
                          <a:solidFill>
                            <a:schemeClr val="lt1"/>
                          </a:solidFill>
                          <a:effectLst/>
                          <a:latin typeface="+mn-lt"/>
                          <a:ea typeface="+mn-ea"/>
                          <a:cs typeface="+mn-cs"/>
                        </a:rPr>
                        <a:t>tk.WORD</a:t>
                      </a:r>
                      <a:r>
                        <a:rPr lang="en-IN" sz="1400" b="1" kern="1200" dirty="0">
                          <a:solidFill>
                            <a:schemeClr val="lt1"/>
                          </a:solidFill>
                          <a:effectLst/>
                          <a:latin typeface="+mn-lt"/>
                          <a:ea typeface="+mn-ea"/>
                          <a:cs typeface="+mn-cs"/>
                        </a:rPr>
                        <a:t>, width=40, height=10)</a:t>
                      </a:r>
                      <a:br>
                        <a:rPr lang="en-IN" sz="1400" b="1" kern="1200" dirty="0">
                          <a:solidFill>
                            <a:schemeClr val="lt1"/>
                          </a:solidFill>
                          <a:effectLst/>
                          <a:latin typeface="+mn-lt"/>
                          <a:ea typeface="+mn-ea"/>
                          <a:cs typeface="+mn-cs"/>
                        </a:rPr>
                      </a:br>
                      <a:r>
                        <a:rPr lang="en-IN" sz="1400" b="1" kern="1200" dirty="0" err="1">
                          <a:solidFill>
                            <a:schemeClr val="lt1"/>
                          </a:solidFill>
                          <a:effectLst/>
                          <a:latin typeface="+mn-lt"/>
                          <a:ea typeface="+mn-ea"/>
                          <a:cs typeface="+mn-cs"/>
                        </a:rPr>
                        <a:t>javascript_code_text.pack</a:t>
                      </a:r>
                      <a:r>
                        <a:rPr lang="en-IN" sz="1400" b="1" kern="1200" dirty="0">
                          <a:solidFill>
                            <a:schemeClr val="lt1"/>
                          </a:solidFill>
                          <a:effectLst/>
                          <a:latin typeface="+mn-lt"/>
                          <a:ea typeface="+mn-ea"/>
                          <a:cs typeface="+mn-cs"/>
                        </a:rPr>
                        <a:t>()</a:t>
                      </a:r>
                      <a:br>
                        <a:rPr lang="en-IN" sz="1400" b="1" kern="1200" dirty="0">
                          <a:solidFill>
                            <a:schemeClr val="lt1"/>
                          </a:solidFill>
                          <a:effectLst/>
                          <a:latin typeface="+mn-lt"/>
                          <a:ea typeface="+mn-ea"/>
                          <a:cs typeface="+mn-cs"/>
                        </a:rPr>
                      </a:br>
                      <a:br>
                        <a:rPr lang="en-IN" sz="1400" b="1" kern="1200" dirty="0">
                          <a:solidFill>
                            <a:schemeClr val="lt1"/>
                          </a:solidFill>
                          <a:effectLst/>
                          <a:latin typeface="+mn-lt"/>
                          <a:ea typeface="+mn-ea"/>
                          <a:cs typeface="+mn-cs"/>
                        </a:rPr>
                      </a:br>
                      <a:r>
                        <a:rPr lang="en-IN" sz="1400" b="1" kern="1200" dirty="0">
                          <a:solidFill>
                            <a:schemeClr val="lt1"/>
                          </a:solidFill>
                          <a:effectLst/>
                          <a:latin typeface="+mn-lt"/>
                          <a:ea typeface="+mn-ea"/>
                          <a:cs typeface="+mn-cs"/>
                        </a:rPr>
                        <a:t># Run the </a:t>
                      </a:r>
                      <a:r>
                        <a:rPr lang="en-IN" sz="1400" b="1" kern="1200" dirty="0" err="1">
                          <a:solidFill>
                            <a:schemeClr val="lt1"/>
                          </a:solidFill>
                          <a:effectLst/>
                          <a:latin typeface="+mn-lt"/>
                          <a:ea typeface="+mn-ea"/>
                          <a:cs typeface="+mn-cs"/>
                        </a:rPr>
                        <a:t>Tkinter</a:t>
                      </a:r>
                      <a:r>
                        <a:rPr lang="en-IN" sz="1400" b="1" kern="1200" dirty="0">
                          <a:solidFill>
                            <a:schemeClr val="lt1"/>
                          </a:solidFill>
                          <a:effectLst/>
                          <a:latin typeface="+mn-lt"/>
                          <a:ea typeface="+mn-ea"/>
                          <a:cs typeface="+mn-cs"/>
                        </a:rPr>
                        <a:t> event loop</a:t>
                      </a:r>
                      <a:br>
                        <a:rPr lang="en-IN" sz="1400" b="1" kern="1200" dirty="0">
                          <a:solidFill>
                            <a:schemeClr val="lt1"/>
                          </a:solidFill>
                          <a:effectLst/>
                          <a:latin typeface="+mn-lt"/>
                          <a:ea typeface="+mn-ea"/>
                          <a:cs typeface="+mn-cs"/>
                        </a:rPr>
                      </a:br>
                      <a:r>
                        <a:rPr lang="en-IN" sz="1400" b="1" kern="1200" dirty="0" err="1">
                          <a:solidFill>
                            <a:schemeClr val="lt1"/>
                          </a:solidFill>
                          <a:effectLst/>
                          <a:latin typeface="+mn-lt"/>
                          <a:ea typeface="+mn-ea"/>
                          <a:cs typeface="+mn-cs"/>
                        </a:rPr>
                        <a:t>root.mainloop</a:t>
                      </a:r>
                      <a:r>
                        <a:rPr lang="en-IN" sz="1400" b="1" kern="1200" dirty="0">
                          <a:solidFill>
                            <a:schemeClr val="lt1"/>
                          </a:solidFill>
                          <a:effectLst/>
                          <a:latin typeface="+mn-lt"/>
                          <a:ea typeface="+mn-ea"/>
                          <a:cs typeface="+mn-cs"/>
                        </a:rPr>
                        <a:t>()</a:t>
                      </a:r>
                      <a:br>
                        <a:rPr lang="en-IN" sz="1400" b="1" kern="1200" dirty="0">
                          <a:solidFill>
                            <a:schemeClr val="lt1"/>
                          </a:solidFill>
                          <a:effectLst/>
                          <a:latin typeface="+mn-lt"/>
                          <a:ea typeface="+mn-ea"/>
                          <a:cs typeface="+mn-cs"/>
                        </a:rPr>
                      </a:br>
                      <a:endParaRPr lang="en-IN" sz="1400" b="1" kern="1200" dirty="0">
                        <a:solidFill>
                          <a:schemeClr val="lt1"/>
                        </a:solidFill>
                        <a:effectLst/>
                        <a:latin typeface="+mn-lt"/>
                        <a:ea typeface="+mn-ea"/>
                        <a:cs typeface="+mn-cs"/>
                      </a:endParaRPr>
                    </a:p>
                    <a:p>
                      <a:endParaRPr lang="en-IN" sz="800" dirty="0"/>
                    </a:p>
                  </a:txBody>
                  <a:tcPr/>
                </a:tc>
                <a:extLst>
                  <a:ext uri="{0D108BD9-81ED-4DB2-BD59-A6C34878D82A}">
                    <a16:rowId xmlns:a16="http://schemas.microsoft.com/office/drawing/2014/main" val="3362128576"/>
                  </a:ext>
                </a:extLst>
              </a:tr>
            </a:tbl>
          </a:graphicData>
        </a:graphic>
      </p:graphicFrame>
      <p:sp>
        <p:nvSpPr>
          <p:cNvPr id="6" name="TextBox 5">
            <a:extLst>
              <a:ext uri="{FF2B5EF4-FFF2-40B4-BE49-F238E27FC236}">
                <a16:creationId xmlns:a16="http://schemas.microsoft.com/office/drawing/2014/main" id="{5260EA2A-3663-4206-9627-51530D2C4288}"/>
              </a:ext>
            </a:extLst>
          </p:cNvPr>
          <p:cNvSpPr txBox="1"/>
          <p:nvPr/>
        </p:nvSpPr>
        <p:spPr>
          <a:xfrm>
            <a:off x="3289111" y="-227459"/>
            <a:ext cx="1944806" cy="646331"/>
          </a:xfrm>
          <a:prstGeom prst="rect">
            <a:avLst/>
          </a:prstGeom>
          <a:noFill/>
        </p:spPr>
        <p:txBody>
          <a:bodyPr wrap="square">
            <a:spAutoFit/>
          </a:bodyPr>
          <a:lstStyle/>
          <a:p>
            <a:endParaRPr lang="en-US" sz="1800" dirty="0"/>
          </a:p>
          <a:p>
            <a:r>
              <a:rPr lang="en-US" sz="1800" dirty="0"/>
              <a:t>        Coding</a:t>
            </a:r>
          </a:p>
        </p:txBody>
      </p:sp>
    </p:spTree>
    <p:extLst>
      <p:ext uri="{BB962C8B-B14F-4D97-AF65-F5344CB8AC3E}">
        <p14:creationId xmlns:p14="http://schemas.microsoft.com/office/powerpoint/2010/main" val="3673901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72"/>
        <p:cNvGrpSpPr/>
        <p:nvPr/>
      </p:nvGrpSpPr>
      <p:grpSpPr>
        <a:xfrm>
          <a:off x="0" y="0"/>
          <a:ext cx="0" cy="0"/>
          <a:chOff x="0" y="0"/>
          <a:chExt cx="0" cy="0"/>
        </a:xfrm>
      </p:grpSpPr>
      <p:sp>
        <p:nvSpPr>
          <p:cNvPr id="174" name="Google Shape;174;p21"/>
          <p:cNvSpPr txBox="1"/>
          <p:nvPr/>
        </p:nvSpPr>
        <p:spPr>
          <a:xfrm>
            <a:off x="3244340" y="253117"/>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Testing</a:t>
            </a:r>
            <a:endParaRPr sz="1800" b="0" i="0" u="none" strike="noStrike" cap="none" dirty="0">
              <a:solidFill>
                <a:schemeClr val="dk1"/>
              </a:solidFill>
              <a:latin typeface="Arial"/>
              <a:ea typeface="Arial"/>
              <a:cs typeface="Arial"/>
              <a:sym typeface="Arial"/>
            </a:endParaRPr>
          </a:p>
        </p:txBody>
      </p:sp>
      <p:pic>
        <p:nvPicPr>
          <p:cNvPr id="175" name="Google Shape;175;p21"/>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176" name="Google Shape;176;p21"/>
          <p:cNvPicPr preferRelativeResize="0"/>
          <p:nvPr/>
        </p:nvPicPr>
        <p:blipFill rotWithShape="1">
          <a:blip r:embed="rId4">
            <a:alphaModFix/>
          </a:blip>
          <a:srcRect/>
          <a:stretch/>
        </p:blipFill>
        <p:spPr>
          <a:xfrm rot="-322881">
            <a:off x="144607" y="3873032"/>
            <a:ext cx="1502973" cy="1202640"/>
          </a:xfrm>
          <a:prstGeom prst="rect">
            <a:avLst/>
          </a:prstGeom>
          <a:noFill/>
          <a:ln>
            <a:noFill/>
          </a:ln>
        </p:spPr>
      </p:pic>
      <p:pic>
        <p:nvPicPr>
          <p:cNvPr id="177" name="Google Shape;177;p21"/>
          <p:cNvPicPr preferRelativeResize="0"/>
          <p:nvPr/>
        </p:nvPicPr>
        <p:blipFill rotWithShape="1">
          <a:blip r:embed="rId5">
            <a:alphaModFix/>
          </a:blip>
          <a:srcRect/>
          <a:stretch/>
        </p:blipFill>
        <p:spPr>
          <a:xfrm>
            <a:off x="7773998" y="4110618"/>
            <a:ext cx="1409233" cy="1201420"/>
          </a:xfrm>
          <a:prstGeom prst="rect">
            <a:avLst/>
          </a:prstGeom>
          <a:noFill/>
          <a:ln>
            <a:noFill/>
          </a:ln>
        </p:spPr>
      </p:pic>
      <p:pic>
        <p:nvPicPr>
          <p:cNvPr id="178" name="Google Shape;178;p21"/>
          <p:cNvPicPr preferRelativeResize="0"/>
          <p:nvPr/>
        </p:nvPicPr>
        <p:blipFill rotWithShape="1">
          <a:blip r:embed="rId6">
            <a:alphaModFix/>
          </a:blip>
          <a:srcRect/>
          <a:stretch/>
        </p:blipFill>
        <p:spPr>
          <a:xfrm>
            <a:off x="8327065" y="-14103"/>
            <a:ext cx="816935" cy="804742"/>
          </a:xfrm>
          <a:prstGeom prst="rect">
            <a:avLst/>
          </a:prstGeom>
          <a:noFill/>
          <a:ln>
            <a:noFill/>
          </a:ln>
        </p:spPr>
      </p:pic>
      <p:pic>
        <p:nvPicPr>
          <p:cNvPr id="2" name="Picture 1">
            <a:extLst>
              <a:ext uri="{FF2B5EF4-FFF2-40B4-BE49-F238E27FC236}">
                <a16:creationId xmlns:a16="http://schemas.microsoft.com/office/drawing/2014/main" id="{02805757-3283-449E-BF0D-BB8C3EE38785}"/>
              </a:ext>
            </a:extLst>
          </p:cNvPr>
          <p:cNvPicPr>
            <a:picLocks noChangeAspect="1"/>
          </p:cNvPicPr>
          <p:nvPr/>
        </p:nvPicPr>
        <p:blipFill>
          <a:blip r:embed="rId7"/>
          <a:stretch>
            <a:fillRect/>
          </a:stretch>
        </p:blipFill>
        <p:spPr>
          <a:xfrm>
            <a:off x="6582268" y="946293"/>
            <a:ext cx="2153264" cy="3113916"/>
          </a:xfrm>
          <a:prstGeom prst="rect">
            <a:avLst/>
          </a:prstGeom>
        </p:spPr>
      </p:pic>
      <p:sp>
        <p:nvSpPr>
          <p:cNvPr id="11" name="TextBox 10">
            <a:extLst>
              <a:ext uri="{FF2B5EF4-FFF2-40B4-BE49-F238E27FC236}">
                <a16:creationId xmlns:a16="http://schemas.microsoft.com/office/drawing/2014/main" id="{E7F13414-695D-40D8-9710-CA883D3025B7}"/>
              </a:ext>
            </a:extLst>
          </p:cNvPr>
          <p:cNvSpPr txBox="1"/>
          <p:nvPr/>
        </p:nvSpPr>
        <p:spPr>
          <a:xfrm>
            <a:off x="573206" y="946293"/>
            <a:ext cx="5959278" cy="3323987"/>
          </a:xfrm>
          <a:prstGeom prst="rect">
            <a:avLst/>
          </a:prstGeom>
          <a:noFill/>
        </p:spPr>
        <p:txBody>
          <a:bodyPr wrap="square">
            <a:spAutoFit/>
          </a:bodyPr>
          <a:lstStyle/>
          <a:p>
            <a:pPr marL="0" marR="0" lvl="0" indent="-177800" algn="l" rtl="0">
              <a:spcBef>
                <a:spcPts val="0"/>
              </a:spcBef>
              <a:spcAft>
                <a:spcPts val="0"/>
              </a:spcAft>
              <a:buClr>
                <a:schemeClr val="dk1"/>
              </a:buClr>
              <a:buSzPts val="2800"/>
              <a:buFont typeface="Calibri"/>
              <a:buAutoNum type="arabicPeriod"/>
            </a:pPr>
            <a:r>
              <a:rPr lang="en-US" sz="1400" b="1" i="0" dirty="0">
                <a:solidFill>
                  <a:schemeClr val="dk1"/>
                </a:solidFill>
                <a:latin typeface="Arial"/>
                <a:ea typeface="Arial"/>
                <a:cs typeface="Arial"/>
                <a:sym typeface="Arial"/>
              </a:rPr>
              <a:t>Functional Testing:</a:t>
            </a:r>
            <a:endParaRPr lang="en-US" sz="1400" b="0" i="0" dirty="0">
              <a:solidFill>
                <a:schemeClr val="dk1"/>
              </a:solidFill>
              <a:latin typeface="Arial"/>
              <a:ea typeface="Arial"/>
              <a:cs typeface="Arial"/>
              <a:sym typeface="Arial"/>
            </a:endParaRPr>
          </a:p>
          <a:p>
            <a:pPr marL="914400" marR="0" lvl="1" indent="-457200" algn="l" rtl="0">
              <a:spcBef>
                <a:spcPts val="0"/>
              </a:spcBef>
              <a:spcAft>
                <a:spcPts val="0"/>
              </a:spcAft>
              <a:buClr>
                <a:schemeClr val="dk1"/>
              </a:buClr>
              <a:buSzPts val="2800"/>
              <a:buFont typeface="Arial"/>
              <a:buChar char="•"/>
            </a:pPr>
            <a:r>
              <a:rPr lang="en-US" sz="1400" b="1" i="0" u="none" strike="noStrike" cap="none" dirty="0">
                <a:solidFill>
                  <a:schemeClr val="dk1"/>
                </a:solidFill>
                <a:latin typeface="Arial"/>
                <a:ea typeface="Arial"/>
                <a:cs typeface="Arial"/>
                <a:sym typeface="Arial"/>
              </a:rPr>
              <a:t>Objective:</a:t>
            </a:r>
            <a:r>
              <a:rPr lang="en-US" sz="1400" b="0" i="0" u="none" strike="noStrike" cap="none" dirty="0">
                <a:solidFill>
                  <a:schemeClr val="dk1"/>
                </a:solidFill>
                <a:latin typeface="Arial"/>
                <a:ea typeface="Arial"/>
                <a:cs typeface="Arial"/>
                <a:sym typeface="Arial"/>
              </a:rPr>
              <a:t> Verify that the system functions correctly.</a:t>
            </a:r>
            <a:endParaRPr lang="en-US" sz="1400" dirty="0"/>
          </a:p>
          <a:p>
            <a:pPr marL="914400" marR="0" lvl="1" indent="-457200" algn="l" rtl="0">
              <a:spcBef>
                <a:spcPts val="0"/>
              </a:spcBef>
              <a:spcAft>
                <a:spcPts val="0"/>
              </a:spcAft>
              <a:buClr>
                <a:schemeClr val="dk1"/>
              </a:buClr>
              <a:buSzPts val="2800"/>
              <a:buFont typeface="Arial"/>
              <a:buChar char="•"/>
            </a:pPr>
            <a:r>
              <a:rPr lang="en-US" sz="1400" b="1" i="0" u="none" strike="noStrike" cap="none" dirty="0">
                <a:solidFill>
                  <a:schemeClr val="dk1"/>
                </a:solidFill>
                <a:latin typeface="Arial"/>
                <a:ea typeface="Arial"/>
                <a:cs typeface="Arial"/>
                <a:sym typeface="Arial"/>
              </a:rPr>
              <a:t>Tasks:</a:t>
            </a:r>
            <a:endParaRPr lang="en-US" sz="1400" b="0" i="0" u="none" strike="noStrike" cap="none" dirty="0">
              <a:solidFill>
                <a:schemeClr val="dk1"/>
              </a:solidFill>
              <a:latin typeface="Arial"/>
              <a:ea typeface="Arial"/>
              <a:cs typeface="Arial"/>
              <a:sym typeface="Arial"/>
            </a:endParaRPr>
          </a:p>
          <a:p>
            <a:pPr marL="914400" marR="0" lvl="2" indent="0" algn="l" rtl="0">
              <a:spcBef>
                <a:spcPts val="0"/>
              </a:spcBef>
              <a:spcAft>
                <a:spcPts val="0"/>
              </a:spcAft>
              <a:buNone/>
            </a:pPr>
            <a:r>
              <a:rPr lang="en-US" sz="1400" b="0" i="0" u="none" strike="noStrike" cap="none" dirty="0">
                <a:solidFill>
                  <a:schemeClr val="dk1"/>
                </a:solidFill>
                <a:latin typeface="Arial"/>
                <a:ea typeface="Arial"/>
                <a:cs typeface="Arial"/>
                <a:sym typeface="Arial"/>
              </a:rPr>
              <a:t>Test the accuracy of WPM and accuracy calculations.</a:t>
            </a:r>
            <a:endParaRPr lang="en-US" sz="1400" dirty="0"/>
          </a:p>
          <a:p>
            <a:pPr marL="914400" marR="0" lvl="2" indent="0" algn="l" rtl="0">
              <a:spcBef>
                <a:spcPts val="0"/>
              </a:spcBef>
              <a:spcAft>
                <a:spcPts val="0"/>
              </a:spcAft>
              <a:buNone/>
            </a:pPr>
            <a:r>
              <a:rPr lang="en-US" sz="1400" b="0" i="0" u="none" strike="noStrike" cap="none" dirty="0">
                <a:solidFill>
                  <a:schemeClr val="dk1"/>
                </a:solidFill>
                <a:latin typeface="Arial"/>
                <a:ea typeface="Arial"/>
                <a:cs typeface="Arial"/>
                <a:sym typeface="Arial"/>
              </a:rPr>
              <a:t>Validate the responsiveness and accuracy of user input validation.</a:t>
            </a:r>
            <a:endParaRPr lang="en-US" sz="1400" dirty="0"/>
          </a:p>
          <a:p>
            <a:pPr marL="914400" marR="0" lvl="2" indent="0" algn="l" rtl="0">
              <a:spcBef>
                <a:spcPts val="0"/>
              </a:spcBef>
              <a:spcAft>
                <a:spcPts val="0"/>
              </a:spcAft>
              <a:buNone/>
            </a:pPr>
            <a:endParaRPr lang="en-US" sz="1400" b="0" i="0" u="none" strike="noStrike" cap="none" dirty="0">
              <a:solidFill>
                <a:schemeClr val="dk1"/>
              </a:solidFill>
              <a:latin typeface="Arial"/>
              <a:ea typeface="Arial"/>
              <a:cs typeface="Arial"/>
              <a:sym typeface="Arial"/>
            </a:endParaRPr>
          </a:p>
          <a:p>
            <a:pPr marL="914400" marR="0" lvl="2" indent="0" algn="l" rtl="0">
              <a:spcBef>
                <a:spcPts val="0"/>
              </a:spcBef>
              <a:spcAft>
                <a:spcPts val="0"/>
              </a:spcAft>
              <a:buNone/>
            </a:pPr>
            <a:endParaRPr lang="en-US" sz="1400" b="0" i="0" u="none" strike="noStrike" cap="none" dirty="0">
              <a:solidFill>
                <a:schemeClr val="dk1"/>
              </a:solidFill>
              <a:latin typeface="Arial"/>
              <a:ea typeface="Arial"/>
              <a:cs typeface="Arial"/>
              <a:sym typeface="Arial"/>
            </a:endParaRPr>
          </a:p>
          <a:p>
            <a:pPr marL="0" marR="0" lvl="0" indent="-177800" algn="l" rtl="0">
              <a:spcBef>
                <a:spcPts val="0"/>
              </a:spcBef>
              <a:spcAft>
                <a:spcPts val="0"/>
              </a:spcAft>
              <a:buClr>
                <a:schemeClr val="dk1"/>
              </a:buClr>
              <a:buSzPts val="2800"/>
              <a:buFont typeface="Calibri"/>
              <a:buAutoNum type="arabicPeriod"/>
            </a:pPr>
            <a:r>
              <a:rPr lang="en-US" sz="1400" b="1" i="0" dirty="0">
                <a:solidFill>
                  <a:schemeClr val="dk1"/>
                </a:solidFill>
                <a:latin typeface="Arial"/>
                <a:ea typeface="Arial"/>
                <a:cs typeface="Arial"/>
                <a:sym typeface="Arial"/>
              </a:rPr>
              <a:t>User Acceptance Testing (UAT):</a:t>
            </a:r>
            <a:endParaRPr lang="en-US" sz="1400" b="0" i="0" dirty="0">
              <a:solidFill>
                <a:schemeClr val="dk1"/>
              </a:solidFill>
              <a:latin typeface="Arial"/>
              <a:ea typeface="Arial"/>
              <a:cs typeface="Arial"/>
              <a:sym typeface="Arial"/>
            </a:endParaRPr>
          </a:p>
          <a:p>
            <a:pPr marL="914400" marR="0" lvl="1" indent="-457200" algn="l" rtl="0">
              <a:spcBef>
                <a:spcPts val="0"/>
              </a:spcBef>
              <a:spcAft>
                <a:spcPts val="0"/>
              </a:spcAft>
              <a:buClr>
                <a:schemeClr val="dk1"/>
              </a:buClr>
              <a:buSzPts val="2800"/>
              <a:buFont typeface="Arial"/>
              <a:buChar char="•"/>
            </a:pPr>
            <a:r>
              <a:rPr lang="en-US" sz="1400" b="1" i="0" u="none" strike="noStrike" cap="none" dirty="0">
                <a:solidFill>
                  <a:schemeClr val="dk1"/>
                </a:solidFill>
                <a:latin typeface="Arial"/>
                <a:ea typeface="Arial"/>
                <a:cs typeface="Arial"/>
                <a:sym typeface="Arial"/>
              </a:rPr>
              <a:t>Objective:</a:t>
            </a:r>
            <a:r>
              <a:rPr lang="en-US" sz="1400" b="0" i="0" u="none" strike="noStrike" cap="none" dirty="0">
                <a:solidFill>
                  <a:schemeClr val="dk1"/>
                </a:solidFill>
                <a:latin typeface="Arial"/>
                <a:ea typeface="Arial"/>
                <a:cs typeface="Arial"/>
                <a:sym typeface="Arial"/>
              </a:rPr>
              <a:t> Ensure the system meets user expectations.</a:t>
            </a:r>
            <a:endParaRPr lang="en-US" sz="1400" dirty="0"/>
          </a:p>
          <a:p>
            <a:pPr marL="914400" marR="0" lvl="1" indent="-457200" algn="l" rtl="0">
              <a:spcBef>
                <a:spcPts val="0"/>
              </a:spcBef>
              <a:spcAft>
                <a:spcPts val="0"/>
              </a:spcAft>
              <a:buClr>
                <a:schemeClr val="dk1"/>
              </a:buClr>
              <a:buSzPts val="2800"/>
              <a:buFont typeface="Arial"/>
              <a:buChar char="•"/>
            </a:pPr>
            <a:r>
              <a:rPr lang="en-US" sz="1400" b="1" i="0" u="none" strike="noStrike" cap="none" dirty="0">
                <a:solidFill>
                  <a:schemeClr val="dk1"/>
                </a:solidFill>
                <a:latin typeface="Arial"/>
                <a:ea typeface="Arial"/>
                <a:cs typeface="Arial"/>
                <a:sym typeface="Arial"/>
              </a:rPr>
              <a:t>Tasks:</a:t>
            </a:r>
            <a:endParaRPr lang="en-US" sz="1400" b="0" i="0" u="none" strike="noStrike" cap="none" dirty="0">
              <a:solidFill>
                <a:schemeClr val="dk1"/>
              </a:solidFill>
              <a:latin typeface="Arial"/>
              <a:ea typeface="Arial"/>
              <a:cs typeface="Arial"/>
              <a:sym typeface="Arial"/>
            </a:endParaRPr>
          </a:p>
          <a:p>
            <a:pPr marL="914400" marR="0" lvl="2" indent="0" algn="l" rtl="0">
              <a:spcBef>
                <a:spcPts val="0"/>
              </a:spcBef>
              <a:spcAft>
                <a:spcPts val="0"/>
              </a:spcAft>
              <a:buNone/>
            </a:pPr>
            <a:r>
              <a:rPr lang="en-US" sz="1400" b="0" i="0" u="none" strike="noStrike" cap="none" dirty="0">
                <a:solidFill>
                  <a:schemeClr val="dk1"/>
                </a:solidFill>
                <a:latin typeface="Arial"/>
                <a:ea typeface="Arial"/>
                <a:cs typeface="Arial"/>
                <a:sym typeface="Arial"/>
              </a:rPr>
              <a:t>Engage real users to perform typing tests and provide feedback.</a:t>
            </a:r>
            <a:endParaRPr lang="en-US" sz="1400" dirty="0"/>
          </a:p>
          <a:p>
            <a:pPr marL="914400" marR="0" lvl="2" indent="0" algn="l" rtl="0">
              <a:spcBef>
                <a:spcPts val="0"/>
              </a:spcBef>
              <a:spcAft>
                <a:spcPts val="0"/>
              </a:spcAft>
              <a:buNone/>
            </a:pPr>
            <a:r>
              <a:rPr lang="en-US" sz="1400" b="0" i="0" u="none" strike="noStrike" cap="none" dirty="0">
                <a:solidFill>
                  <a:schemeClr val="dk1"/>
                </a:solidFill>
                <a:latin typeface="Arial"/>
                <a:ea typeface="Arial"/>
                <a:cs typeface="Arial"/>
                <a:sym typeface="Arial"/>
              </a:rPr>
              <a:t>Evaluate user satisfaction with the GUI, gamification elements, and overall learning experience.</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94"/>
        <p:cNvGrpSpPr/>
        <p:nvPr/>
      </p:nvGrpSpPr>
      <p:grpSpPr>
        <a:xfrm>
          <a:off x="0" y="0"/>
          <a:ext cx="0" cy="0"/>
          <a:chOff x="0" y="0"/>
          <a:chExt cx="0" cy="0"/>
        </a:xfrm>
      </p:grpSpPr>
      <p:sp>
        <p:nvSpPr>
          <p:cNvPr id="195" name="Google Shape;195;p23"/>
          <p:cNvSpPr/>
          <p:nvPr/>
        </p:nvSpPr>
        <p:spPr>
          <a:xfrm>
            <a:off x="0" y="0"/>
            <a:ext cx="9144000" cy="5143500"/>
          </a:xfrm>
          <a:prstGeom prst="rect">
            <a:avLst/>
          </a:prstGeom>
          <a:solidFill>
            <a:srgbClr val="002060"/>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6" name="Google Shape;196;p23"/>
          <p:cNvSpPr txBox="1"/>
          <p:nvPr/>
        </p:nvSpPr>
        <p:spPr>
          <a:xfrm>
            <a:off x="3300025" y="241070"/>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tx1">
                    <a:lumMod val="95000"/>
                  </a:schemeClr>
                </a:solidFill>
                <a:latin typeface="Arial"/>
                <a:ea typeface="Arial"/>
                <a:cs typeface="Arial"/>
                <a:sym typeface="Arial"/>
              </a:rPr>
              <a:t>Final Output</a:t>
            </a:r>
            <a:endParaRPr sz="1800" b="0" i="0" u="none" strike="noStrike" cap="none" dirty="0">
              <a:solidFill>
                <a:schemeClr val="tx1">
                  <a:lumMod val="95000"/>
                </a:schemeClr>
              </a:solidFill>
              <a:latin typeface="Arial"/>
              <a:ea typeface="Arial"/>
              <a:cs typeface="Arial"/>
              <a:sym typeface="Arial"/>
            </a:endParaRPr>
          </a:p>
        </p:txBody>
      </p:sp>
      <p:pic>
        <p:nvPicPr>
          <p:cNvPr id="197" name="Google Shape;197;p23"/>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200" name="Google Shape;200;p23"/>
          <p:cNvPicPr preferRelativeResize="0"/>
          <p:nvPr/>
        </p:nvPicPr>
        <p:blipFill rotWithShape="1">
          <a:blip r:embed="rId4">
            <a:alphaModFix/>
          </a:blip>
          <a:srcRect/>
          <a:stretch/>
        </p:blipFill>
        <p:spPr>
          <a:xfrm>
            <a:off x="8327065" y="-14103"/>
            <a:ext cx="816935" cy="804742"/>
          </a:xfrm>
          <a:prstGeom prst="rect">
            <a:avLst/>
          </a:prstGeom>
          <a:noFill/>
          <a:ln>
            <a:noFill/>
          </a:ln>
        </p:spPr>
      </p:pic>
      <p:pic>
        <p:nvPicPr>
          <p:cNvPr id="9" name="Picture 8">
            <a:extLst>
              <a:ext uri="{FF2B5EF4-FFF2-40B4-BE49-F238E27FC236}">
                <a16:creationId xmlns:a16="http://schemas.microsoft.com/office/drawing/2014/main" id="{316D1943-C6C7-4F69-AFEB-3C4111CA18B4}"/>
              </a:ext>
            </a:extLst>
          </p:cNvPr>
          <p:cNvPicPr>
            <a:picLocks noChangeAspect="1"/>
          </p:cNvPicPr>
          <p:nvPr/>
        </p:nvPicPr>
        <p:blipFill>
          <a:blip r:embed="rId5"/>
          <a:stretch>
            <a:fillRect/>
          </a:stretch>
        </p:blipFill>
        <p:spPr>
          <a:xfrm>
            <a:off x="968991" y="803389"/>
            <a:ext cx="7069540" cy="418486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Google Shape;185;p22"/>
          <p:cNvSpPr txBox="1"/>
          <p:nvPr/>
        </p:nvSpPr>
        <p:spPr>
          <a:xfrm>
            <a:off x="3252257"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Implementation</a:t>
            </a:r>
            <a:endParaRPr sz="1800" b="0" i="0" u="none" strike="noStrike" cap="none" dirty="0">
              <a:solidFill>
                <a:schemeClr val="dk1"/>
              </a:solidFill>
              <a:latin typeface="Arial"/>
              <a:ea typeface="Arial"/>
              <a:cs typeface="Arial"/>
              <a:sym typeface="Arial"/>
            </a:endParaRPr>
          </a:p>
        </p:txBody>
      </p:sp>
      <p:pic>
        <p:nvPicPr>
          <p:cNvPr id="186" name="Google Shape;186;p22"/>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187" name="Google Shape;187;p22"/>
          <p:cNvPicPr preferRelativeResize="0"/>
          <p:nvPr/>
        </p:nvPicPr>
        <p:blipFill rotWithShape="1">
          <a:blip r:embed="rId4">
            <a:alphaModFix/>
          </a:blip>
          <a:srcRect/>
          <a:stretch/>
        </p:blipFill>
        <p:spPr>
          <a:xfrm rot="-322881">
            <a:off x="49614" y="3887136"/>
            <a:ext cx="1502973" cy="1202640"/>
          </a:xfrm>
          <a:prstGeom prst="rect">
            <a:avLst/>
          </a:prstGeom>
          <a:noFill/>
          <a:ln>
            <a:noFill/>
          </a:ln>
        </p:spPr>
      </p:pic>
      <p:pic>
        <p:nvPicPr>
          <p:cNvPr id="188" name="Google Shape;188;p22"/>
          <p:cNvPicPr preferRelativeResize="0"/>
          <p:nvPr/>
        </p:nvPicPr>
        <p:blipFill rotWithShape="1">
          <a:blip r:embed="rId5">
            <a:alphaModFix/>
          </a:blip>
          <a:srcRect/>
          <a:stretch/>
        </p:blipFill>
        <p:spPr>
          <a:xfrm>
            <a:off x="7823995" y="3974499"/>
            <a:ext cx="1409233" cy="1201420"/>
          </a:xfrm>
          <a:prstGeom prst="rect">
            <a:avLst/>
          </a:prstGeom>
          <a:noFill/>
          <a:ln>
            <a:noFill/>
          </a:ln>
        </p:spPr>
      </p:pic>
      <p:pic>
        <p:nvPicPr>
          <p:cNvPr id="189" name="Google Shape;189;p22"/>
          <p:cNvPicPr preferRelativeResize="0"/>
          <p:nvPr/>
        </p:nvPicPr>
        <p:blipFill rotWithShape="1">
          <a:blip r:embed="rId6">
            <a:alphaModFix/>
          </a:blip>
          <a:srcRect/>
          <a:stretch/>
        </p:blipFill>
        <p:spPr>
          <a:xfrm>
            <a:off x="8327065" y="-14103"/>
            <a:ext cx="816935" cy="804742"/>
          </a:xfrm>
          <a:prstGeom prst="rect">
            <a:avLst/>
          </a:prstGeom>
          <a:noFill/>
          <a:ln>
            <a:noFill/>
          </a:ln>
        </p:spPr>
      </p:pic>
      <p:sp>
        <p:nvSpPr>
          <p:cNvPr id="9" name="Google Shape;219;p25">
            <a:extLst>
              <a:ext uri="{FF2B5EF4-FFF2-40B4-BE49-F238E27FC236}">
                <a16:creationId xmlns:a16="http://schemas.microsoft.com/office/drawing/2014/main" id="{91217C76-7DC3-4813-A565-7842577A3E2E}"/>
              </a:ext>
            </a:extLst>
          </p:cNvPr>
          <p:cNvSpPr/>
          <p:nvPr/>
        </p:nvSpPr>
        <p:spPr>
          <a:xfrm>
            <a:off x="2630068" y="3148781"/>
            <a:ext cx="3731342" cy="1900241"/>
          </a:xfrm>
          <a:custGeom>
            <a:avLst/>
            <a:gdLst/>
            <a:ahLst/>
            <a:cxnLst/>
            <a:rect l="l" t="t" r="r" b="b"/>
            <a:pathLst>
              <a:path w="6216885" h="4472092" extrusionOk="0">
                <a:moveTo>
                  <a:pt x="0" y="0"/>
                </a:moveTo>
                <a:lnTo>
                  <a:pt x="6216885" y="0"/>
                </a:lnTo>
                <a:lnTo>
                  <a:pt x="6216885" y="4472092"/>
                </a:lnTo>
                <a:lnTo>
                  <a:pt x="0" y="4472092"/>
                </a:lnTo>
                <a:lnTo>
                  <a:pt x="0" y="0"/>
                </a:lnTo>
                <a:close/>
              </a:path>
            </a:pathLst>
          </a:custGeom>
          <a:blipFill rotWithShape="1">
            <a:blip r:embed="rId7">
              <a:alphaModFix/>
            </a:blip>
            <a:stretch>
              <a:fillRect r="-4373" b="-13175"/>
            </a:stretch>
          </a:blipFill>
          <a:ln>
            <a:noFill/>
          </a:ln>
        </p:spPr>
      </p:sp>
      <p:sp>
        <p:nvSpPr>
          <p:cNvPr id="3" name="Rectangle 1">
            <a:extLst>
              <a:ext uri="{FF2B5EF4-FFF2-40B4-BE49-F238E27FC236}">
                <a16:creationId xmlns:a16="http://schemas.microsoft.com/office/drawing/2014/main" id="{3C20F3E2-9D50-46B7-B376-593EAE82F55B}"/>
              </a:ext>
            </a:extLst>
          </p:cNvPr>
          <p:cNvSpPr>
            <a:spLocks noChangeArrowheads="1"/>
          </p:cNvSpPr>
          <p:nvPr/>
        </p:nvSpPr>
        <p:spPr bwMode="auto">
          <a:xfrm>
            <a:off x="0" y="-323165"/>
            <a:ext cx="769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200" b="0" i="0" u="none" strike="noStrike" cap="none" normalizeH="0" baseline="0" dirty="0">
                <a:ln>
                  <a:noFill/>
                </a:ln>
                <a:solidFill>
                  <a:srgbClr val="374151"/>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8DB346D4-A504-495C-8C6A-240038785E1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B3C756BD-04E1-4564-946E-B1190D78E36E}"/>
              </a:ext>
            </a:extLst>
          </p:cNvPr>
          <p:cNvSpPr>
            <a:spLocks noChangeArrowheads="1"/>
          </p:cNvSpPr>
          <p:nvPr/>
        </p:nvSpPr>
        <p:spPr bwMode="auto">
          <a:xfrm>
            <a:off x="566382" y="931224"/>
            <a:ext cx="8045356" cy="2308324"/>
          </a:xfrm>
          <a:prstGeom prst="rect">
            <a:avLst/>
          </a:prstGeom>
          <a:solidFill>
            <a:schemeClr val="tx2">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mj-lt"/>
            </a:endParaRPr>
          </a:p>
          <a:p>
            <a:pPr defTabSz="914400" eaLnBrk="0" fontAlgn="base" hangingPunct="0">
              <a:spcBef>
                <a:spcPct val="0"/>
              </a:spcBef>
              <a:spcAft>
                <a:spcPct val="0"/>
              </a:spcAft>
              <a:buFontTx/>
              <a:buChar char="•"/>
            </a:pPr>
            <a:r>
              <a:rPr kumimoji="0" lang="en-US" altLang="en-US" sz="1400" b="0" i="0" u="none" strike="noStrike" cap="none" normalizeH="0" baseline="0" dirty="0">
                <a:ln>
                  <a:noFill/>
                </a:ln>
                <a:solidFill>
                  <a:srgbClr val="0D0D0D"/>
                </a:solidFill>
                <a:effectLst/>
                <a:latin typeface="+mj-lt"/>
              </a:rPr>
              <a:t>Use a Python parser library (e.g., </a:t>
            </a:r>
            <a:r>
              <a:rPr kumimoji="0" lang="en-US" altLang="en-US" sz="1400" b="1" i="0" u="none" strike="noStrike" cap="none" normalizeH="0" baseline="0" dirty="0">
                <a:ln>
                  <a:noFill/>
                </a:ln>
                <a:solidFill>
                  <a:srgbClr val="0D0D0D"/>
                </a:solidFill>
                <a:effectLst/>
                <a:latin typeface="+mj-lt"/>
              </a:rPr>
              <a:t>a</a:t>
            </a:r>
            <a:r>
              <a:rPr kumimoji="0" lang="en-US" altLang="en-US" sz="1400" b="0" i="0" u="none" strike="noStrike" cap="none" normalizeH="0" baseline="0" dirty="0">
                <a:ln>
                  <a:noFill/>
                </a:ln>
                <a:solidFill>
                  <a:srgbClr val="0D0D0D"/>
                </a:solidFill>
                <a:effectLst/>
                <a:latin typeface="+mj-lt"/>
              </a:rPr>
              <a:t> module) to parse Python source code and generate an Abstract Syntax Tree (AST).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0D0D0D"/>
                </a:solidFill>
                <a:effectLst/>
                <a:latin typeface="+mj-lt"/>
              </a:rPr>
              <a:t>Traverse the AST to extract relevant information about the structure, syntax, and semantics of the Python code</a:t>
            </a:r>
          </a:p>
          <a:p>
            <a:pPr algn="l">
              <a:buFont typeface="Arial" panose="020B0604020202020204" pitchFamily="34" charset="0"/>
              <a:buChar char="•"/>
            </a:pPr>
            <a:r>
              <a:rPr lang="en-US" sz="1400" b="0" i="0" dirty="0">
                <a:solidFill>
                  <a:srgbClr val="0D0D0D"/>
                </a:solidFill>
                <a:effectLst/>
                <a:latin typeface="+mj-lt"/>
              </a:rPr>
              <a:t>Create a mapping mechanism to convert Python language constructs to their equivalent JavaScript counterparts.</a:t>
            </a:r>
          </a:p>
          <a:p>
            <a:pPr algn="l">
              <a:buFont typeface="Arial" panose="020B0604020202020204" pitchFamily="34" charset="0"/>
              <a:buChar char="•"/>
            </a:pPr>
            <a:r>
              <a:rPr lang="en-US" sz="1400" b="0" i="0" dirty="0">
                <a:solidFill>
                  <a:srgbClr val="0D0D0D"/>
                </a:solidFill>
                <a:effectLst/>
                <a:latin typeface="+mj-lt"/>
              </a:rPr>
              <a:t>Handle data types, control structures, functions, and other language-specific features to ensure accurate translation.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05"/>
        <p:cNvGrpSpPr/>
        <p:nvPr/>
      </p:nvGrpSpPr>
      <p:grpSpPr>
        <a:xfrm>
          <a:off x="0" y="0"/>
          <a:ext cx="0" cy="0"/>
          <a:chOff x="0" y="0"/>
          <a:chExt cx="0" cy="0"/>
        </a:xfrm>
      </p:grpSpPr>
      <p:sp>
        <p:nvSpPr>
          <p:cNvPr id="207" name="Google Shape;207;p24"/>
          <p:cNvSpPr txBox="1"/>
          <p:nvPr/>
        </p:nvSpPr>
        <p:spPr>
          <a:xfrm>
            <a:off x="3252257"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b="1" dirty="0">
                <a:solidFill>
                  <a:schemeClr val="dk1"/>
                </a:solidFill>
                <a:latin typeface="Arial"/>
                <a:ea typeface="Arial"/>
                <a:cs typeface="Arial"/>
                <a:sym typeface="Arial"/>
              </a:rPr>
              <a:t>Conclusion</a:t>
            </a:r>
            <a:endParaRPr sz="1800" b="0" i="0" u="none" strike="noStrike" cap="none" dirty="0">
              <a:solidFill>
                <a:schemeClr val="dk1"/>
              </a:solidFill>
              <a:latin typeface="Arial"/>
              <a:ea typeface="Arial"/>
              <a:cs typeface="Arial"/>
              <a:sym typeface="Arial"/>
            </a:endParaRPr>
          </a:p>
        </p:txBody>
      </p:sp>
      <p:pic>
        <p:nvPicPr>
          <p:cNvPr id="208" name="Google Shape;208;p24"/>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210" name="Google Shape;210;p24"/>
          <p:cNvPicPr preferRelativeResize="0"/>
          <p:nvPr/>
        </p:nvPicPr>
        <p:blipFill rotWithShape="1">
          <a:blip r:embed="rId4">
            <a:alphaModFix/>
          </a:blip>
          <a:srcRect/>
          <a:stretch/>
        </p:blipFill>
        <p:spPr>
          <a:xfrm>
            <a:off x="8236950" y="4288546"/>
            <a:ext cx="1409233" cy="1201420"/>
          </a:xfrm>
          <a:prstGeom prst="rect">
            <a:avLst/>
          </a:prstGeom>
          <a:noFill/>
          <a:ln>
            <a:noFill/>
          </a:ln>
        </p:spPr>
      </p:pic>
      <p:pic>
        <p:nvPicPr>
          <p:cNvPr id="211" name="Google Shape;211;p24"/>
          <p:cNvPicPr preferRelativeResize="0"/>
          <p:nvPr/>
        </p:nvPicPr>
        <p:blipFill rotWithShape="1">
          <a:blip r:embed="rId5">
            <a:alphaModFix/>
          </a:blip>
          <a:srcRect/>
          <a:stretch/>
        </p:blipFill>
        <p:spPr>
          <a:xfrm>
            <a:off x="8327065" y="-14103"/>
            <a:ext cx="816935" cy="804742"/>
          </a:xfrm>
          <a:prstGeom prst="rect">
            <a:avLst/>
          </a:prstGeom>
          <a:noFill/>
          <a:ln>
            <a:noFill/>
          </a:ln>
        </p:spPr>
      </p:pic>
      <p:sp>
        <p:nvSpPr>
          <p:cNvPr id="212" name="Google Shape;212;p24"/>
          <p:cNvSpPr txBox="1"/>
          <p:nvPr/>
        </p:nvSpPr>
        <p:spPr>
          <a:xfrm>
            <a:off x="774510" y="1063645"/>
            <a:ext cx="7710988" cy="1508105"/>
          </a:xfrm>
          <a:prstGeom prst="rect">
            <a:avLst/>
          </a:prstGeom>
          <a:noFill/>
          <a:ln>
            <a:noFill/>
          </a:ln>
        </p:spPr>
        <p:txBody>
          <a:bodyPr spcFirstLastPara="1" wrap="square" lIns="0" tIns="0" rIns="0" bIns="0" anchor="t" anchorCtr="0">
            <a:spAutoFit/>
          </a:bodyPr>
          <a:lstStyle/>
          <a:p>
            <a:pPr algn="just"/>
            <a:r>
              <a:rPr lang="en-US" sz="1400" dirty="0">
                <a:solidFill>
                  <a:srgbClr val="000000"/>
                </a:solidFill>
                <a:latin typeface="Arial"/>
                <a:ea typeface="Arial"/>
                <a:cs typeface="Arial"/>
                <a:sym typeface="Arial"/>
              </a:rPr>
              <a:t>In conclusion, the Code Converter offers an effective and user-centric solution for individuals seeking to enhance their typing proficiency. The combination of accurate metrics, a well-designed interface, and real-time feedback positions this tool as a valuable asset in the digital age.</a:t>
            </a:r>
            <a:r>
              <a:rPr lang="en-US" altLang="en-US" sz="1400" dirty="0">
                <a:solidFill>
                  <a:srgbClr val="000000"/>
                </a:solidFill>
                <a:latin typeface="Söhne"/>
              </a:rPr>
              <a:t> T</a:t>
            </a:r>
            <a:r>
              <a:rPr kumimoji="0" lang="en-US" altLang="en-US" sz="1400" b="0" i="0" u="none" strike="noStrike" cap="none" normalizeH="0" baseline="0" dirty="0">
                <a:ln>
                  <a:noFill/>
                </a:ln>
                <a:solidFill>
                  <a:srgbClr val="000000"/>
                </a:solidFill>
                <a:effectLst/>
                <a:latin typeface="Söhne"/>
              </a:rPr>
              <a:t>he </a:t>
            </a:r>
            <a:r>
              <a:rPr lang="en-US" altLang="en-US" sz="1400" dirty="0">
                <a:solidFill>
                  <a:srgbClr val="000000"/>
                </a:solidFill>
                <a:latin typeface="Söhne"/>
              </a:rPr>
              <a:t>code converter</a:t>
            </a:r>
            <a:r>
              <a:rPr kumimoji="0" lang="en-US" altLang="en-US" sz="1400" b="0" i="0" u="none" strike="noStrike" cap="none" normalizeH="0" baseline="0" dirty="0">
                <a:ln>
                  <a:noFill/>
                </a:ln>
                <a:solidFill>
                  <a:srgbClr val="000000"/>
                </a:solidFill>
                <a:effectLst/>
                <a:latin typeface="Söhne"/>
              </a:rPr>
              <a:t> project successfully combines functionality, usability, and reliability to provide various tools for users seeking to improve their </a:t>
            </a:r>
            <a:r>
              <a:rPr lang="en-US" altLang="en-US" sz="1400" dirty="0">
                <a:solidFill>
                  <a:srgbClr val="000000"/>
                </a:solidFill>
                <a:latin typeface="Söhne"/>
              </a:rPr>
              <a:t>conversion of code</a:t>
            </a:r>
            <a:r>
              <a:rPr kumimoji="0" lang="en-US" altLang="en-US" sz="1400" b="0" i="0" u="none" strike="noStrike" cap="none" normalizeH="0" baseline="0" dirty="0">
                <a:ln>
                  <a:noFill/>
                </a:ln>
                <a:solidFill>
                  <a:srgbClr val="000000"/>
                </a:solidFill>
                <a:effectLst/>
                <a:latin typeface="Söhne"/>
              </a:rPr>
              <a:t>. As user demand, the system can easily accommodate increased usage without compromising performance.</a:t>
            </a:r>
            <a:endParaRPr lang="en-US" sz="1400" dirty="0"/>
          </a:p>
          <a:p>
            <a:pPr lvl="0" algn="just"/>
            <a:endParaRPr sz="1400" b="0" i="0" u="none" strike="noStrike" cap="none" dirty="0">
              <a:solidFill>
                <a:schemeClr val="bg1">
                  <a:lumMod val="95000"/>
                  <a:lumOff val="5000"/>
                </a:schemeClr>
              </a:solidFill>
              <a:latin typeface="Arial"/>
              <a:ea typeface="Arial"/>
              <a:cs typeface="Arial"/>
              <a:sym typeface="Arial"/>
            </a:endParaRPr>
          </a:p>
        </p:txBody>
      </p:sp>
      <p:pic>
        <p:nvPicPr>
          <p:cNvPr id="2" name="Picture 1">
            <a:extLst>
              <a:ext uri="{FF2B5EF4-FFF2-40B4-BE49-F238E27FC236}">
                <a16:creationId xmlns:a16="http://schemas.microsoft.com/office/drawing/2014/main" id="{A5547ACB-38FF-47A8-A4C4-F3218EA2926A}"/>
              </a:ext>
            </a:extLst>
          </p:cNvPr>
          <p:cNvPicPr>
            <a:picLocks noChangeAspect="1"/>
          </p:cNvPicPr>
          <p:nvPr/>
        </p:nvPicPr>
        <p:blipFill>
          <a:blip r:embed="rId6"/>
          <a:stretch>
            <a:fillRect/>
          </a:stretch>
        </p:blipFill>
        <p:spPr>
          <a:xfrm>
            <a:off x="2292825" y="2883987"/>
            <a:ext cx="4674358" cy="1963755"/>
          </a:xfrm>
          <a:prstGeom prst="rect">
            <a:avLst/>
          </a:prstGeom>
        </p:spPr>
      </p:pic>
      <p:sp>
        <p:nvSpPr>
          <p:cNvPr id="12" name="Rectangle 1">
            <a:extLst>
              <a:ext uri="{FF2B5EF4-FFF2-40B4-BE49-F238E27FC236}">
                <a16:creationId xmlns:a16="http://schemas.microsoft.com/office/drawing/2014/main" id="{8D6F9B45-0F9A-495E-877B-8BCE05DE6871}"/>
              </a:ext>
            </a:extLst>
          </p:cNvPr>
          <p:cNvSpPr>
            <a:spLocks noChangeArrowheads="1"/>
          </p:cNvSpPr>
          <p:nvPr/>
        </p:nvSpPr>
        <p:spPr bwMode="auto">
          <a:xfrm>
            <a:off x="-68239" y="2125836"/>
            <a:ext cx="91644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Shape 216"/>
        <p:cNvGrpSpPr/>
        <p:nvPr/>
      </p:nvGrpSpPr>
      <p:grpSpPr>
        <a:xfrm>
          <a:off x="0" y="0"/>
          <a:ext cx="0" cy="0"/>
          <a:chOff x="0" y="0"/>
          <a:chExt cx="0" cy="0"/>
        </a:xfrm>
      </p:grpSpPr>
      <p:sp>
        <p:nvSpPr>
          <p:cNvPr id="218" name="Google Shape;218;p25"/>
          <p:cNvSpPr txBox="1"/>
          <p:nvPr/>
        </p:nvSpPr>
        <p:spPr>
          <a:xfrm>
            <a:off x="3259081" y="239469"/>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b="1" dirty="0">
                <a:solidFill>
                  <a:schemeClr val="accent3">
                    <a:lumMod val="20000"/>
                    <a:lumOff val="80000"/>
                  </a:schemeClr>
                </a:solidFill>
                <a:latin typeface="Arial"/>
                <a:ea typeface="Arial"/>
                <a:cs typeface="Arial"/>
                <a:sym typeface="Arial"/>
              </a:rPr>
              <a:t>Result</a:t>
            </a:r>
            <a:endParaRPr sz="1800" b="0" i="0" u="none" strike="noStrike" cap="none" dirty="0">
              <a:solidFill>
                <a:schemeClr val="tx2">
                  <a:lumMod val="20000"/>
                  <a:lumOff val="80000"/>
                </a:schemeClr>
              </a:solidFill>
              <a:latin typeface="Arial"/>
              <a:ea typeface="Arial"/>
              <a:cs typeface="Arial"/>
              <a:sym typeface="Arial"/>
            </a:endParaRPr>
          </a:p>
        </p:txBody>
      </p:sp>
      <p:pic>
        <p:nvPicPr>
          <p:cNvPr id="219" name="Google Shape;219;p25"/>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221" name="Google Shape;221;p25"/>
          <p:cNvPicPr preferRelativeResize="0"/>
          <p:nvPr/>
        </p:nvPicPr>
        <p:blipFill rotWithShape="1">
          <a:blip r:embed="rId4">
            <a:alphaModFix/>
          </a:blip>
          <a:srcRect/>
          <a:stretch/>
        </p:blipFill>
        <p:spPr>
          <a:xfrm>
            <a:off x="8256584" y="4314405"/>
            <a:ext cx="1409233" cy="1201420"/>
          </a:xfrm>
          <a:prstGeom prst="rect">
            <a:avLst/>
          </a:prstGeom>
          <a:noFill/>
          <a:ln>
            <a:noFill/>
          </a:ln>
        </p:spPr>
      </p:pic>
      <p:pic>
        <p:nvPicPr>
          <p:cNvPr id="222" name="Google Shape;222;p25"/>
          <p:cNvPicPr preferRelativeResize="0"/>
          <p:nvPr/>
        </p:nvPicPr>
        <p:blipFill rotWithShape="1">
          <a:blip r:embed="rId5">
            <a:alphaModFix/>
          </a:blip>
          <a:srcRect/>
          <a:stretch/>
        </p:blipFill>
        <p:spPr>
          <a:xfrm>
            <a:off x="8327065" y="-14103"/>
            <a:ext cx="816935" cy="804742"/>
          </a:xfrm>
          <a:prstGeom prst="rect">
            <a:avLst/>
          </a:prstGeom>
          <a:noFill/>
          <a:ln>
            <a:noFill/>
          </a:ln>
        </p:spPr>
      </p:pic>
      <p:sp>
        <p:nvSpPr>
          <p:cNvPr id="223" name="Google Shape;223;p25"/>
          <p:cNvSpPr txBox="1"/>
          <p:nvPr/>
        </p:nvSpPr>
        <p:spPr>
          <a:xfrm>
            <a:off x="591807" y="893096"/>
            <a:ext cx="4505632" cy="2585323"/>
          </a:xfrm>
          <a:prstGeom prst="rect">
            <a:avLst/>
          </a:prstGeom>
          <a:noFill/>
          <a:ln>
            <a:noFill/>
          </a:ln>
        </p:spPr>
        <p:txBody>
          <a:bodyPr spcFirstLastPara="1" wrap="square" lIns="0" tIns="0" rIns="0" bIns="0" anchor="t" anchorCtr="0">
            <a:spAutoFit/>
          </a:bodyPr>
          <a:lstStyle/>
          <a:p>
            <a:pPr algn="just"/>
            <a:r>
              <a:rPr lang="en-US" sz="1400" b="0" i="0" dirty="0">
                <a:effectLst/>
                <a:latin typeface="+mj-lt"/>
              </a:rPr>
              <a:t>The result of a Python-to-JavaScript code converter is a translated version of the original Python code in JavaScript. The translated JavaScript code should maintain the logic, structure, and functionality of the original Python code while adhering to the syntax and conventions of JavaScript.</a:t>
            </a:r>
          </a:p>
          <a:p>
            <a:pPr algn="just"/>
            <a:r>
              <a:rPr lang="en-US" sz="1400" b="0" i="0" dirty="0">
                <a:effectLst/>
                <a:latin typeface="+mj-lt"/>
              </a:rPr>
              <a:t>The translated JavaScript code should accurately reflect the logic and algorithms present in the original Python code. The behavior of the program should remain consistent after the conversion.</a:t>
            </a:r>
          </a:p>
          <a:p>
            <a:pPr algn="just"/>
            <a:endParaRPr lang="en-US" sz="1400" b="0" i="0" dirty="0">
              <a:effectLst/>
              <a:latin typeface="+mj-lt"/>
            </a:endParaRPr>
          </a:p>
          <a:p>
            <a:pPr algn="just"/>
            <a:endParaRPr lang="en-US" sz="1400" dirty="0">
              <a:latin typeface="+mj-lt"/>
            </a:endParaRPr>
          </a:p>
        </p:txBody>
      </p:sp>
      <p:pic>
        <p:nvPicPr>
          <p:cNvPr id="5" name="Picture 4">
            <a:extLst>
              <a:ext uri="{FF2B5EF4-FFF2-40B4-BE49-F238E27FC236}">
                <a16:creationId xmlns:a16="http://schemas.microsoft.com/office/drawing/2014/main" id="{381A1CC4-7D7E-402A-8450-A4F645405416}"/>
              </a:ext>
            </a:extLst>
          </p:cNvPr>
          <p:cNvPicPr>
            <a:picLocks noChangeAspect="1"/>
          </p:cNvPicPr>
          <p:nvPr/>
        </p:nvPicPr>
        <p:blipFill>
          <a:blip r:embed="rId6"/>
          <a:stretch>
            <a:fillRect/>
          </a:stretch>
        </p:blipFill>
        <p:spPr>
          <a:xfrm>
            <a:off x="1521725" y="3254695"/>
            <a:ext cx="6011839" cy="1570221"/>
          </a:xfrm>
          <a:prstGeom prst="rect">
            <a:avLst/>
          </a:prstGeom>
        </p:spPr>
      </p:pic>
      <p:sp>
        <p:nvSpPr>
          <p:cNvPr id="2" name="AutoShape 2" descr="AI Code Converter - CodeconvertAI">
            <a:extLst>
              <a:ext uri="{FF2B5EF4-FFF2-40B4-BE49-F238E27FC236}">
                <a16:creationId xmlns:a16="http://schemas.microsoft.com/office/drawing/2014/main" id="{E50A29D4-C30A-407A-AC10-77796C0CC80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AI Code Converter - CodeconvertAI">
            <a:extLst>
              <a:ext uri="{FF2B5EF4-FFF2-40B4-BE49-F238E27FC236}">
                <a16:creationId xmlns:a16="http://schemas.microsoft.com/office/drawing/2014/main" id="{363246FC-923A-44CD-819E-1920937B799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4" name="Picture 6" descr="How to convert Python to JavaScript">
            <a:extLst>
              <a:ext uri="{FF2B5EF4-FFF2-40B4-BE49-F238E27FC236}">
                <a16:creationId xmlns:a16="http://schemas.microsoft.com/office/drawing/2014/main" id="{6BC9E793-1CD9-4380-A109-F39E9D1BF7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8161" y="975815"/>
            <a:ext cx="3438832" cy="1900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Shape 227"/>
        <p:cNvGrpSpPr/>
        <p:nvPr/>
      </p:nvGrpSpPr>
      <p:grpSpPr>
        <a:xfrm>
          <a:off x="0" y="0"/>
          <a:ext cx="0" cy="0"/>
          <a:chOff x="0" y="0"/>
          <a:chExt cx="0" cy="0"/>
        </a:xfrm>
      </p:grpSpPr>
      <p:pic>
        <p:nvPicPr>
          <p:cNvPr id="230" name="Google Shape;230;p26"/>
          <p:cNvPicPr preferRelativeResize="0"/>
          <p:nvPr/>
        </p:nvPicPr>
        <p:blipFill rotWithShape="1">
          <a:blip r:embed="rId3">
            <a:alphaModFix/>
          </a:blip>
          <a:srcRect/>
          <a:stretch/>
        </p:blipFill>
        <p:spPr>
          <a:xfrm>
            <a:off x="-37859" y="2196"/>
            <a:ext cx="801100" cy="801100"/>
          </a:xfrm>
          <a:prstGeom prst="rect">
            <a:avLst/>
          </a:prstGeom>
          <a:noFill/>
          <a:ln>
            <a:noFill/>
          </a:ln>
        </p:spPr>
      </p:pic>
      <p:pic>
        <p:nvPicPr>
          <p:cNvPr id="231" name="Google Shape;231;p26"/>
          <p:cNvPicPr preferRelativeResize="0"/>
          <p:nvPr/>
        </p:nvPicPr>
        <p:blipFill rotWithShape="1">
          <a:blip r:embed="rId4">
            <a:alphaModFix/>
          </a:blip>
          <a:srcRect/>
          <a:stretch/>
        </p:blipFill>
        <p:spPr>
          <a:xfrm>
            <a:off x="8327065" y="-14103"/>
            <a:ext cx="816935" cy="804742"/>
          </a:xfrm>
          <a:prstGeom prst="rect">
            <a:avLst/>
          </a:prstGeom>
          <a:noFill/>
          <a:ln>
            <a:noFill/>
          </a:ln>
        </p:spPr>
      </p:pic>
      <p:sp>
        <p:nvSpPr>
          <p:cNvPr id="232" name="Google Shape;232;p26"/>
          <p:cNvSpPr/>
          <p:nvPr/>
        </p:nvSpPr>
        <p:spPr>
          <a:xfrm rot="8620763">
            <a:off x="-309413" y="187711"/>
            <a:ext cx="4576324" cy="1394896"/>
          </a:xfrm>
          <a:custGeom>
            <a:avLst/>
            <a:gdLst/>
            <a:ahLst/>
            <a:cxnLst/>
            <a:rect l="l" t="t" r="r" b="b"/>
            <a:pathLst>
              <a:path w="8987203" h="4150026" extrusionOk="0">
                <a:moveTo>
                  <a:pt x="0" y="0"/>
                </a:moveTo>
                <a:lnTo>
                  <a:pt x="8987204" y="0"/>
                </a:lnTo>
                <a:lnTo>
                  <a:pt x="8987204" y="4150026"/>
                </a:lnTo>
                <a:lnTo>
                  <a:pt x="0" y="4150026"/>
                </a:lnTo>
                <a:lnTo>
                  <a:pt x="0" y="0"/>
                </a:lnTo>
                <a:close/>
              </a:path>
            </a:pathLst>
          </a:custGeom>
          <a:blipFill rotWithShape="1">
            <a:blip r:embed="rId5">
              <a:alphaModFix/>
            </a:blip>
            <a:stretch>
              <a:fillRect/>
            </a:stretch>
          </a:blipFill>
          <a:ln>
            <a:noFill/>
          </a:ln>
        </p:spPr>
      </p:sp>
      <p:sp>
        <p:nvSpPr>
          <p:cNvPr id="233" name="Google Shape;233;p26"/>
          <p:cNvSpPr/>
          <p:nvPr/>
        </p:nvSpPr>
        <p:spPr>
          <a:xfrm>
            <a:off x="7904512" y="2453640"/>
            <a:ext cx="1856513" cy="2718347"/>
          </a:xfrm>
          <a:custGeom>
            <a:avLst/>
            <a:gdLst/>
            <a:ahLst/>
            <a:cxnLst/>
            <a:rect l="l" t="t" r="r" b="b"/>
            <a:pathLst>
              <a:path w="2965916" h="6828198" extrusionOk="0">
                <a:moveTo>
                  <a:pt x="0" y="0"/>
                </a:moveTo>
                <a:lnTo>
                  <a:pt x="2965917" y="0"/>
                </a:lnTo>
                <a:lnTo>
                  <a:pt x="2965917" y="6828199"/>
                </a:lnTo>
                <a:lnTo>
                  <a:pt x="0" y="6828199"/>
                </a:lnTo>
                <a:lnTo>
                  <a:pt x="0" y="0"/>
                </a:lnTo>
                <a:close/>
              </a:path>
            </a:pathLst>
          </a:cu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 name="Google Shape;235;p26"/>
          <p:cNvSpPr txBox="1"/>
          <p:nvPr/>
        </p:nvSpPr>
        <p:spPr>
          <a:xfrm>
            <a:off x="1041200" y="-59527"/>
            <a:ext cx="7215695" cy="789447"/>
          </a:xfrm>
          <a:prstGeom prst="rect">
            <a:avLst/>
          </a:prstGeom>
          <a:noFill/>
          <a:ln>
            <a:noFill/>
          </a:ln>
        </p:spPr>
        <p:txBody>
          <a:bodyPr spcFirstLastPara="1" wrap="square" lIns="0" tIns="0" rIns="0" bIns="0" anchor="t" anchorCtr="0">
            <a:spAutoFit/>
          </a:bodyPr>
          <a:lstStyle/>
          <a:p>
            <a:pPr marL="0" marR="0" lvl="0" indent="0" algn="ctr" rtl="0">
              <a:lnSpc>
                <a:spcPct val="284722"/>
              </a:lnSpc>
              <a:spcBef>
                <a:spcPts val="0"/>
              </a:spcBef>
              <a:spcAft>
                <a:spcPts val="0"/>
              </a:spcAft>
              <a:buNone/>
            </a:pPr>
            <a:r>
              <a:rPr lang="en-US" sz="1800" b="0" i="0" u="none" strike="noStrike" cap="none" dirty="0">
                <a:solidFill>
                  <a:schemeClr val="dk1"/>
                </a:solidFill>
                <a:latin typeface="Arial"/>
                <a:ea typeface="Arial"/>
                <a:cs typeface="Arial"/>
                <a:sym typeface="Arial"/>
              </a:rPr>
              <a:t>Reference</a:t>
            </a:r>
            <a:endParaRPr dirty="0"/>
          </a:p>
        </p:txBody>
      </p:sp>
      <p:sp>
        <p:nvSpPr>
          <p:cNvPr id="236" name="Google Shape;236;p26"/>
          <p:cNvSpPr txBox="1"/>
          <p:nvPr/>
        </p:nvSpPr>
        <p:spPr>
          <a:xfrm>
            <a:off x="1235122" y="790639"/>
            <a:ext cx="6669390" cy="2733825"/>
          </a:xfrm>
          <a:prstGeom prst="rect">
            <a:avLst/>
          </a:prstGeom>
          <a:noFill/>
          <a:ln>
            <a:noFill/>
          </a:ln>
        </p:spPr>
        <p:txBody>
          <a:bodyPr spcFirstLastPara="1" wrap="square" lIns="0" tIns="0" rIns="0" bIns="0" anchor="t" anchorCtr="0">
            <a:spAutoFit/>
          </a:bodyPr>
          <a:lstStyle/>
          <a:p>
            <a:pPr marL="761122" marR="0" lvl="1" indent="-380561" algn="l" rtl="0">
              <a:lnSpc>
                <a:spcPct val="188857"/>
              </a:lnSpc>
              <a:spcBef>
                <a:spcPts val="0"/>
              </a:spcBef>
              <a:spcAft>
                <a:spcPts val="0"/>
              </a:spcAft>
              <a:buClr>
                <a:schemeClr val="dk1"/>
              </a:buClr>
              <a:buSzPts val="2800"/>
              <a:buFont typeface="Arial"/>
              <a:buChar char="•"/>
            </a:pPr>
            <a:r>
              <a:rPr lang="en-US" sz="1200" b="0" i="0" dirty="0">
                <a:solidFill>
                  <a:srgbClr val="0D0D0D"/>
                </a:solidFill>
                <a:effectLst/>
                <a:latin typeface="+mj-lt"/>
              </a:rPr>
              <a:t>Check official documentation and tutorials for programming languages involved in the conversion. For Python, visit </a:t>
            </a:r>
            <a:r>
              <a:rPr lang="en-US" sz="1200" b="0" i="0" u="none" strike="noStrike" dirty="0">
                <a:effectLst/>
                <a:latin typeface="+mj-lt"/>
              </a:rPr>
              <a:t>Python Documentation</a:t>
            </a:r>
            <a:r>
              <a:rPr lang="en-US" sz="1200" b="0" i="0" dirty="0">
                <a:solidFill>
                  <a:srgbClr val="0D0D0D"/>
                </a:solidFill>
                <a:effectLst/>
                <a:latin typeface="+mj-lt"/>
              </a:rPr>
              <a:t>, and for JavaScript, check </a:t>
            </a:r>
            <a:r>
              <a:rPr lang="en-US" sz="1200" b="0" i="0" u="none" strike="noStrike" dirty="0">
                <a:effectLst/>
                <a:latin typeface="+mj-lt"/>
              </a:rPr>
              <a:t>MDN Web Docs</a:t>
            </a:r>
            <a:r>
              <a:rPr lang="en-US" sz="1400" b="0" i="0" dirty="0">
                <a:solidFill>
                  <a:srgbClr val="0D0D0D"/>
                </a:solidFill>
                <a:effectLst/>
                <a:latin typeface="Söhne"/>
              </a:rPr>
              <a:t>.</a:t>
            </a:r>
            <a:br>
              <a:rPr lang="en-US" sz="1400" dirty="0"/>
            </a:br>
            <a:endParaRPr lang="en-US" sz="1400" dirty="0"/>
          </a:p>
          <a:p>
            <a:pPr marL="761122" marR="0" lvl="1" indent="-380561" algn="l" rtl="0">
              <a:lnSpc>
                <a:spcPct val="188857"/>
              </a:lnSpc>
              <a:spcBef>
                <a:spcPts val="0"/>
              </a:spcBef>
              <a:spcAft>
                <a:spcPts val="0"/>
              </a:spcAft>
              <a:buClr>
                <a:schemeClr val="dk1"/>
              </a:buClr>
              <a:buSzPts val="2800"/>
              <a:buFont typeface="Arial"/>
              <a:buChar char="•"/>
            </a:pPr>
            <a:r>
              <a:rPr lang="en-US" sz="1400" b="0" i="0" dirty="0">
                <a:solidFill>
                  <a:srgbClr val="0D0D0D"/>
                </a:solidFill>
                <a:effectLst/>
                <a:latin typeface="Söhne"/>
              </a:rPr>
              <a:t>Search academic databases like Google Scholar for research papers related to code conversion, language translation, or compiler design. Academic publications can provide insights into the underlying algorithms and methodologies</a:t>
            </a:r>
            <a:endParaRPr lang="en-US" sz="1400" b="0" i="0" u="none" strike="noStrike" cap="none" dirty="0">
              <a:solidFill>
                <a:srgbClr val="000000"/>
              </a:solidFill>
              <a:latin typeface="Arial"/>
              <a:ea typeface="Arial"/>
              <a:cs typeface="Arial"/>
              <a:sym typeface="Arial"/>
            </a:endParaRPr>
          </a:p>
        </p:txBody>
      </p:sp>
      <p:sp>
        <p:nvSpPr>
          <p:cNvPr id="238" name="Google Shape;238;p26"/>
          <p:cNvSpPr/>
          <p:nvPr/>
        </p:nvSpPr>
        <p:spPr>
          <a:xfrm flipH="1">
            <a:off x="37857" y="2237537"/>
            <a:ext cx="1352209" cy="2060487"/>
          </a:xfrm>
          <a:custGeom>
            <a:avLst/>
            <a:gdLst/>
            <a:ahLst/>
            <a:cxnLst/>
            <a:rect l="l" t="t" r="r" b="b"/>
            <a:pathLst>
              <a:path w="2697891" h="3954337" extrusionOk="0">
                <a:moveTo>
                  <a:pt x="2697891" y="0"/>
                </a:moveTo>
                <a:lnTo>
                  <a:pt x="0" y="0"/>
                </a:lnTo>
                <a:lnTo>
                  <a:pt x="0" y="3954337"/>
                </a:lnTo>
                <a:lnTo>
                  <a:pt x="2697891" y="3954337"/>
                </a:lnTo>
                <a:lnTo>
                  <a:pt x="2697891"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Shape 242"/>
        <p:cNvGrpSpPr/>
        <p:nvPr/>
      </p:nvGrpSpPr>
      <p:grpSpPr>
        <a:xfrm>
          <a:off x="0" y="0"/>
          <a:ext cx="0" cy="0"/>
          <a:chOff x="0" y="0"/>
          <a:chExt cx="0" cy="0"/>
        </a:xfrm>
      </p:grpSpPr>
      <p:pic>
        <p:nvPicPr>
          <p:cNvPr id="244" name="Google Shape;244;p27"/>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245" name="Google Shape;245;p27"/>
          <p:cNvPicPr preferRelativeResize="0"/>
          <p:nvPr/>
        </p:nvPicPr>
        <p:blipFill rotWithShape="1">
          <a:blip r:embed="rId4">
            <a:alphaModFix/>
          </a:blip>
          <a:srcRect/>
          <a:stretch/>
        </p:blipFill>
        <p:spPr>
          <a:xfrm>
            <a:off x="8327065" y="-14103"/>
            <a:ext cx="816935" cy="804742"/>
          </a:xfrm>
          <a:prstGeom prst="rect">
            <a:avLst/>
          </a:prstGeom>
          <a:noFill/>
          <a:ln>
            <a:noFill/>
          </a:ln>
        </p:spPr>
      </p:pic>
      <p:sp>
        <p:nvSpPr>
          <p:cNvPr id="246" name="Google Shape;246;p27"/>
          <p:cNvSpPr/>
          <p:nvPr/>
        </p:nvSpPr>
        <p:spPr>
          <a:xfrm>
            <a:off x="5331797" y="803389"/>
            <a:ext cx="3544050" cy="4035947"/>
          </a:xfrm>
          <a:custGeom>
            <a:avLst/>
            <a:gdLst/>
            <a:ahLst/>
            <a:cxnLst/>
            <a:rect l="l" t="t" r="r" b="b"/>
            <a:pathLst>
              <a:path w="8001878" h="8071895" extrusionOk="0">
                <a:moveTo>
                  <a:pt x="0" y="0"/>
                </a:moveTo>
                <a:lnTo>
                  <a:pt x="8001878" y="0"/>
                </a:lnTo>
                <a:lnTo>
                  <a:pt x="8001878" y="8071894"/>
                </a:lnTo>
                <a:lnTo>
                  <a:pt x="0" y="8071894"/>
                </a:lnTo>
                <a:lnTo>
                  <a:pt x="0" y="0"/>
                </a:lnTo>
                <a:close/>
              </a:path>
            </a:pathLst>
          </a:custGeom>
          <a:blipFill rotWithShape="1">
            <a:blip r:embed="rId5">
              <a:alphaModFix/>
            </a:blip>
            <a:stretch>
              <a:fillRect/>
            </a:stretch>
          </a:blipFill>
          <a:ln>
            <a:noFill/>
          </a:ln>
        </p:spPr>
      </p:sp>
      <p:sp>
        <p:nvSpPr>
          <p:cNvPr id="247" name="Google Shape;247;p27"/>
          <p:cNvSpPr/>
          <p:nvPr/>
        </p:nvSpPr>
        <p:spPr>
          <a:xfrm>
            <a:off x="511790" y="3833775"/>
            <a:ext cx="2490717" cy="960530"/>
          </a:xfrm>
          <a:custGeom>
            <a:avLst/>
            <a:gdLst/>
            <a:ahLst/>
            <a:cxnLst/>
            <a:rect l="l" t="t" r="r" b="b"/>
            <a:pathLst>
              <a:path w="6049393" h="5290528" extrusionOk="0">
                <a:moveTo>
                  <a:pt x="0" y="0"/>
                </a:moveTo>
                <a:lnTo>
                  <a:pt x="6049392" y="0"/>
                </a:lnTo>
                <a:lnTo>
                  <a:pt x="6049392" y="5290527"/>
                </a:lnTo>
                <a:lnTo>
                  <a:pt x="0" y="5290527"/>
                </a:lnTo>
                <a:lnTo>
                  <a:pt x="0" y="0"/>
                </a:lnTo>
                <a:close/>
              </a:path>
            </a:pathLst>
          </a:custGeom>
          <a:blipFill rotWithShape="1">
            <a:blip r:embed="rId6">
              <a:alphaModFix/>
            </a:blip>
            <a:stretch>
              <a:fillRect/>
            </a:stretch>
          </a:blipFill>
          <a:ln>
            <a:noFill/>
          </a:ln>
        </p:spPr>
      </p:sp>
      <p:pic>
        <p:nvPicPr>
          <p:cNvPr id="3" name="Picture 2">
            <a:extLst>
              <a:ext uri="{FF2B5EF4-FFF2-40B4-BE49-F238E27FC236}">
                <a16:creationId xmlns:a16="http://schemas.microsoft.com/office/drawing/2014/main" id="{C6AA384E-B930-493A-9B10-4A62ED085378}"/>
              </a:ext>
            </a:extLst>
          </p:cNvPr>
          <p:cNvPicPr>
            <a:picLocks noChangeAspect="1"/>
          </p:cNvPicPr>
          <p:nvPr/>
        </p:nvPicPr>
        <p:blipFill>
          <a:blip r:embed="rId7"/>
          <a:stretch>
            <a:fillRect/>
          </a:stretch>
        </p:blipFill>
        <p:spPr>
          <a:xfrm>
            <a:off x="511790" y="870382"/>
            <a:ext cx="4619767" cy="29633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2A5D-DF56-464B-A709-1BCD1ECB3BA1}"/>
              </a:ext>
            </a:extLst>
          </p:cNvPr>
          <p:cNvSpPr>
            <a:spLocks noGrp="1"/>
          </p:cNvSpPr>
          <p:nvPr>
            <p:ph type="title"/>
          </p:nvPr>
        </p:nvSpPr>
        <p:spPr>
          <a:xfrm>
            <a:off x="3302758" y="365364"/>
            <a:ext cx="893929" cy="371616"/>
          </a:xfrm>
        </p:spPr>
        <p:txBody>
          <a:bodyPr>
            <a:normAutofit/>
          </a:bodyPr>
          <a:lstStyle/>
          <a:p>
            <a:r>
              <a:rPr lang="en-US" sz="1800" dirty="0">
                <a:solidFill>
                  <a:schemeClr val="accent5">
                    <a:lumMod val="40000"/>
                    <a:lumOff val="60000"/>
                  </a:schemeClr>
                </a:solidFill>
              </a:rPr>
              <a:t>Aim</a:t>
            </a:r>
            <a:endParaRPr lang="en-IN" sz="1800" dirty="0">
              <a:solidFill>
                <a:schemeClr val="accent5">
                  <a:lumMod val="40000"/>
                  <a:lumOff val="60000"/>
                </a:schemeClr>
              </a:solidFill>
            </a:endParaRPr>
          </a:p>
        </p:txBody>
      </p:sp>
      <p:sp>
        <p:nvSpPr>
          <p:cNvPr id="3" name="Text Placeholder 2">
            <a:extLst>
              <a:ext uri="{FF2B5EF4-FFF2-40B4-BE49-F238E27FC236}">
                <a16:creationId xmlns:a16="http://schemas.microsoft.com/office/drawing/2014/main" id="{EB98D5CE-F1E3-4E4B-B679-8BB9E482CFB6}"/>
              </a:ext>
            </a:extLst>
          </p:cNvPr>
          <p:cNvSpPr>
            <a:spLocks noGrp="1"/>
          </p:cNvSpPr>
          <p:nvPr>
            <p:ph type="body" idx="1"/>
          </p:nvPr>
        </p:nvSpPr>
        <p:spPr>
          <a:xfrm>
            <a:off x="513160" y="1105470"/>
            <a:ext cx="7934804" cy="1044052"/>
          </a:xfrm>
        </p:spPr>
        <p:txBody>
          <a:bodyPr>
            <a:normAutofit/>
          </a:bodyPr>
          <a:lstStyle/>
          <a:p>
            <a:r>
              <a:rPr lang="en-US" sz="1400" b="0" i="0" dirty="0">
                <a:solidFill>
                  <a:srgbClr val="0D0D0D"/>
                </a:solidFill>
                <a:effectLst/>
                <a:latin typeface="Söhne"/>
              </a:rPr>
              <a:t>A code converter aims to facilitate the translation of source code written in one programming language into an equivalent representation in another programming language. Specifically, a code converter from Python to JavaScript Enable interoperability between different programming language ecosystems, allowing developers to integrate components or modules written in Python into a JavaScript codebase, </a:t>
            </a:r>
          </a:p>
          <a:p>
            <a:endParaRPr lang="en-IN" sz="1400" dirty="0"/>
          </a:p>
        </p:txBody>
      </p:sp>
      <p:pic>
        <p:nvPicPr>
          <p:cNvPr id="3076" name="Picture 4" descr="Best Tools to Convert Python to JavaScript and Vice Versa">
            <a:extLst>
              <a:ext uri="{FF2B5EF4-FFF2-40B4-BE49-F238E27FC236}">
                <a16:creationId xmlns:a16="http://schemas.microsoft.com/office/drawing/2014/main" id="{53A027A5-662C-4AB0-905B-91969825F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195" y="2422478"/>
            <a:ext cx="6099182" cy="2721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814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66"/>
        <p:cNvGrpSpPr/>
        <p:nvPr/>
      </p:nvGrpSpPr>
      <p:grpSpPr>
        <a:xfrm>
          <a:off x="0" y="0"/>
          <a:ext cx="0" cy="0"/>
          <a:chOff x="0" y="0"/>
          <a:chExt cx="0" cy="0"/>
        </a:xfrm>
      </p:grpSpPr>
      <p:sp>
        <p:nvSpPr>
          <p:cNvPr id="68" name="Google Shape;68;p13"/>
          <p:cNvSpPr txBox="1"/>
          <p:nvPr/>
        </p:nvSpPr>
        <p:spPr>
          <a:xfrm>
            <a:off x="271875" y="1140610"/>
            <a:ext cx="8417700" cy="1908184"/>
          </a:xfrm>
          <a:prstGeom prst="rect">
            <a:avLst/>
          </a:prstGeom>
          <a:noFill/>
          <a:ln>
            <a:noFill/>
          </a:ln>
        </p:spPr>
        <p:txBody>
          <a:bodyPr spcFirstLastPara="1" wrap="square" lIns="91425" tIns="91425" rIns="91425" bIns="91425" anchor="t" anchorCtr="0">
            <a:spAutoFit/>
          </a:bodyPr>
          <a:lstStyle/>
          <a:p>
            <a:pPr algn="just"/>
            <a:r>
              <a:rPr lang="en-US" sz="1400" dirty="0">
                <a:effectLst/>
              </a:rPr>
              <a:t>	</a:t>
            </a:r>
            <a:r>
              <a:rPr lang="en-US" sz="1400" b="0" i="0" dirty="0">
                <a:solidFill>
                  <a:srgbClr val="0D0D0D"/>
                </a:solidFill>
                <a:effectLst/>
                <a:latin typeface="+mj-lt"/>
              </a:rPr>
              <a:t>The Python-to-JavaScript Code Converter utilizes advanced parsing techniques and language-specific knowledge to accurately transform Python source code into equivalent JavaScript code. The converter preserves the logic, structure, and functionality of the original Python code while adhering to the syntax and conventions of JavaScript. Special attention is given to handling language-specific constructs such as dynamic typing, list comprehensions, and object-oriented paradigms to ensure a faithful conversion</a:t>
            </a:r>
            <a:r>
              <a:rPr lang="en-US" sz="1400" b="0" i="0" dirty="0">
                <a:solidFill>
                  <a:srgbClr val="0D0D0D"/>
                </a:solidFill>
                <a:effectLst/>
                <a:latin typeface="Söhne"/>
              </a:rPr>
              <a:t>.</a:t>
            </a:r>
            <a:r>
              <a:rPr lang="en-US" sz="1400" b="0" i="0" dirty="0">
                <a:solidFill>
                  <a:srgbClr val="0D0D0D"/>
                </a:solidFill>
                <a:effectLst/>
                <a:latin typeface="+mj-lt"/>
              </a:rPr>
              <a:t> This project introduces a Python-to-JavaScript Code Converter, designed to facilitate the seamless transition of codebases between these two prominent programming languages.</a:t>
            </a:r>
            <a:endParaRPr lang="en-US" sz="1400" dirty="0">
              <a:solidFill>
                <a:schemeClr val="bg1">
                  <a:lumMod val="65000"/>
                  <a:lumOff val="35000"/>
                </a:schemeClr>
              </a:solidFill>
              <a:latin typeface="+mj-lt"/>
            </a:endParaRPr>
          </a:p>
        </p:txBody>
      </p:sp>
      <p:sp>
        <p:nvSpPr>
          <p:cNvPr id="69" name="Google Shape;69;p13"/>
          <p:cNvSpPr txBox="1"/>
          <p:nvPr/>
        </p:nvSpPr>
        <p:spPr>
          <a:xfrm>
            <a:off x="368490" y="3942097"/>
            <a:ext cx="570747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sng" strike="noStrike" cap="none" dirty="0">
                <a:solidFill>
                  <a:schemeClr val="dk1"/>
                </a:solidFill>
                <a:latin typeface="Times New Roman"/>
                <a:ea typeface="Times New Roman"/>
                <a:cs typeface="Times New Roman"/>
                <a:sym typeface="Times New Roman"/>
              </a:rPr>
              <a:t>Keywords</a:t>
            </a:r>
            <a:r>
              <a:rPr lang="en-US" sz="1800" b="0" i="0" u="sng" strike="noStrike" cap="none" dirty="0">
                <a:solidFill>
                  <a:schemeClr val="dk1"/>
                </a:solidFill>
                <a:latin typeface="Times New Roman"/>
                <a:ea typeface="Times New Roman"/>
                <a:cs typeface="Times New Roman"/>
                <a:sym typeface="Times New Roman"/>
              </a:rPr>
              <a:t>: </a:t>
            </a:r>
            <a:r>
              <a:rPr lang="en-IN" sz="1600" i="0" dirty="0">
                <a:solidFill>
                  <a:schemeClr val="tx2">
                    <a:lumMod val="75000"/>
                  </a:schemeClr>
                </a:solidFill>
                <a:effectLst/>
                <a:latin typeface="Söhne"/>
              </a:rPr>
              <a:t>Dynamic Typing</a:t>
            </a:r>
            <a:r>
              <a:rPr lang="en-US" sz="1600" i="0" u="none" strike="noStrike" cap="none" dirty="0">
                <a:solidFill>
                  <a:schemeClr val="tx2">
                    <a:lumMod val="75000"/>
                  </a:schemeClr>
                </a:solidFill>
                <a:latin typeface="Times New Roman"/>
                <a:ea typeface="Times New Roman"/>
                <a:cs typeface="Times New Roman"/>
                <a:sym typeface="Times New Roman"/>
              </a:rPr>
              <a:t>,</a:t>
            </a:r>
            <a:r>
              <a:rPr lang="en-IN" sz="1600" i="0" dirty="0">
                <a:solidFill>
                  <a:schemeClr val="tx2">
                    <a:lumMod val="75000"/>
                  </a:schemeClr>
                </a:solidFill>
                <a:effectLst/>
                <a:latin typeface="Söhne"/>
              </a:rPr>
              <a:t> </a:t>
            </a:r>
            <a:r>
              <a:rPr lang="en-IN" sz="1600" i="0" dirty="0">
                <a:solidFill>
                  <a:schemeClr val="tx2">
                    <a:lumMod val="75000"/>
                  </a:schemeClr>
                </a:solidFill>
                <a:effectLst/>
                <a:latin typeface="Times New Roman" panose="02020603050405020304" pitchFamily="18" charset="0"/>
                <a:cs typeface="Times New Roman" panose="02020603050405020304" pitchFamily="18" charset="0"/>
              </a:rPr>
              <a:t>Debugging Support</a:t>
            </a:r>
            <a:r>
              <a:rPr lang="en-US" sz="1600" i="0" u="none" strike="noStrike" cap="none" dirty="0">
                <a:solidFill>
                  <a:schemeClr val="tx2">
                    <a:lumMod val="75000"/>
                  </a:schemeClr>
                </a:solidFill>
                <a:latin typeface="Times New Roman" panose="02020603050405020304" pitchFamily="18" charset="0"/>
                <a:ea typeface="Times New Roman"/>
                <a:cs typeface="Times New Roman" panose="02020603050405020304" pitchFamily="18" charset="0"/>
                <a:sym typeface="Times New Roman"/>
              </a:rPr>
              <a:t>, </a:t>
            </a:r>
            <a:r>
              <a:rPr lang="en-IN" sz="1600" i="0" dirty="0">
                <a:solidFill>
                  <a:schemeClr val="tx2">
                    <a:lumMod val="75000"/>
                  </a:schemeClr>
                </a:solidFill>
                <a:effectLst/>
                <a:latin typeface="Times New Roman" panose="02020603050405020304" pitchFamily="18" charset="0"/>
                <a:cs typeface="Times New Roman" panose="02020603050405020304" pitchFamily="18" charset="0"/>
              </a:rPr>
              <a:t>Error Handling</a:t>
            </a:r>
            <a:r>
              <a:rPr lang="en-US" sz="1600" i="0" u="none" strike="noStrike" cap="none" dirty="0">
                <a:solidFill>
                  <a:schemeClr val="tx2">
                    <a:lumMod val="75000"/>
                  </a:schemeClr>
                </a:solidFill>
                <a:latin typeface="Times New Roman" panose="02020603050405020304" pitchFamily="18" charset="0"/>
                <a:ea typeface="Times New Roman"/>
                <a:cs typeface="Times New Roman" panose="02020603050405020304" pitchFamily="18" charset="0"/>
                <a:sym typeface="Times New Roman"/>
              </a:rPr>
              <a:t>.</a:t>
            </a:r>
            <a:endParaRPr sz="1600" i="0" u="none" strike="noStrike" cap="none" dirty="0">
              <a:solidFill>
                <a:schemeClr val="tx2">
                  <a:lumMod val="75000"/>
                </a:schemeClr>
              </a:solidFill>
              <a:latin typeface="Times New Roman" panose="02020603050405020304" pitchFamily="18" charset="0"/>
              <a:ea typeface="Arial"/>
              <a:cs typeface="Times New Roman" panose="02020603050405020304" pitchFamily="18" charset="0"/>
              <a:sym typeface="Arial"/>
            </a:endParaRPr>
          </a:p>
        </p:txBody>
      </p:sp>
      <p:pic>
        <p:nvPicPr>
          <p:cNvPr id="70" name="Google Shape;70;p13"/>
          <p:cNvPicPr preferRelativeResize="0"/>
          <p:nvPr/>
        </p:nvPicPr>
        <p:blipFill rotWithShape="1">
          <a:blip r:embed="rId3">
            <a:alphaModFix/>
          </a:blip>
          <a:srcRect/>
          <a:stretch/>
        </p:blipFill>
        <p:spPr>
          <a:xfrm>
            <a:off x="0" y="-6824"/>
            <a:ext cx="801100" cy="801100"/>
          </a:xfrm>
          <a:prstGeom prst="rect">
            <a:avLst/>
          </a:prstGeom>
          <a:noFill/>
          <a:ln>
            <a:noFill/>
          </a:ln>
        </p:spPr>
      </p:pic>
      <p:sp>
        <p:nvSpPr>
          <p:cNvPr id="71" name="Google Shape;71;p13"/>
          <p:cNvSpPr txBox="1"/>
          <p:nvPr/>
        </p:nvSpPr>
        <p:spPr>
          <a:xfrm>
            <a:off x="3374854" y="493547"/>
            <a:ext cx="152954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Abstract</a:t>
            </a:r>
            <a:r>
              <a:rPr lang="en-US" sz="1800" b="1" i="0" u="none" strike="noStrike" cap="none" dirty="0">
                <a:solidFill>
                  <a:schemeClr val="lt1"/>
                </a:solidFill>
                <a:latin typeface="Arial"/>
                <a:ea typeface="Arial"/>
                <a:cs typeface="Arial"/>
                <a:sym typeface="Arial"/>
              </a:rPr>
              <a:t> </a:t>
            </a:r>
            <a:endParaRPr dirty="0"/>
          </a:p>
        </p:txBody>
      </p:sp>
      <p:pic>
        <p:nvPicPr>
          <p:cNvPr id="72" name="Google Shape;72;p13"/>
          <p:cNvPicPr preferRelativeResize="0"/>
          <p:nvPr/>
        </p:nvPicPr>
        <p:blipFill rotWithShape="1">
          <a:blip r:embed="rId4">
            <a:alphaModFix/>
          </a:blip>
          <a:srcRect/>
          <a:stretch/>
        </p:blipFill>
        <p:spPr>
          <a:xfrm>
            <a:off x="8357743" y="-10513"/>
            <a:ext cx="816506" cy="801100"/>
          </a:xfrm>
          <a:prstGeom prst="rect">
            <a:avLst/>
          </a:prstGeom>
          <a:noFill/>
          <a:ln>
            <a:noFill/>
          </a:ln>
        </p:spPr>
      </p:pic>
      <p:pic>
        <p:nvPicPr>
          <p:cNvPr id="3" name="Picture 2">
            <a:extLst>
              <a:ext uri="{FF2B5EF4-FFF2-40B4-BE49-F238E27FC236}">
                <a16:creationId xmlns:a16="http://schemas.microsoft.com/office/drawing/2014/main" id="{F9535DC8-E2BC-4665-8ABE-2232A4C404FD}"/>
              </a:ext>
            </a:extLst>
          </p:cNvPr>
          <p:cNvPicPr>
            <a:picLocks noChangeAspect="1"/>
          </p:cNvPicPr>
          <p:nvPr/>
        </p:nvPicPr>
        <p:blipFill>
          <a:blip r:embed="rId5"/>
          <a:stretch>
            <a:fillRect/>
          </a:stretch>
        </p:blipFill>
        <p:spPr>
          <a:xfrm>
            <a:off x="6421272" y="3616657"/>
            <a:ext cx="2603729" cy="11327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Shape 77"/>
        <p:cNvGrpSpPr/>
        <p:nvPr/>
      </p:nvGrpSpPr>
      <p:grpSpPr>
        <a:xfrm>
          <a:off x="0" y="0"/>
          <a:ext cx="0" cy="0"/>
          <a:chOff x="0" y="0"/>
          <a:chExt cx="0" cy="0"/>
        </a:xfrm>
      </p:grpSpPr>
      <p:sp>
        <p:nvSpPr>
          <p:cNvPr id="79" name="Google Shape;79;p14"/>
          <p:cNvSpPr txBox="1"/>
          <p:nvPr/>
        </p:nvSpPr>
        <p:spPr>
          <a:xfrm>
            <a:off x="203600" y="1038925"/>
            <a:ext cx="8602500" cy="1908184"/>
          </a:xfrm>
          <a:prstGeom prst="rect">
            <a:avLst/>
          </a:prstGeom>
          <a:noFill/>
          <a:ln>
            <a:noFill/>
          </a:ln>
        </p:spPr>
        <p:txBody>
          <a:bodyPr spcFirstLastPara="1" wrap="square" lIns="91425" tIns="91425" rIns="91425" bIns="91425" anchor="t" anchorCtr="0">
            <a:spAutoFit/>
          </a:bodyPr>
          <a:lstStyle/>
          <a:p>
            <a:pPr marL="457200" marR="0" lvl="0" indent="-336550" algn="just" rtl="0">
              <a:lnSpc>
                <a:spcPct val="100000"/>
              </a:lnSpc>
              <a:spcBef>
                <a:spcPts val="0"/>
              </a:spcBef>
              <a:spcAft>
                <a:spcPts val="0"/>
              </a:spcAft>
              <a:buClr>
                <a:srgbClr val="F2F2F2"/>
              </a:buClr>
              <a:buSzPts val="1700"/>
              <a:buFont typeface="Arial"/>
              <a:buChar char="•"/>
            </a:pPr>
            <a:r>
              <a:rPr lang="en-US" sz="1400" b="0" i="0" dirty="0">
                <a:solidFill>
                  <a:srgbClr val="0D0D0D"/>
                </a:solidFill>
                <a:effectLst/>
                <a:latin typeface="+mj-lt"/>
              </a:rPr>
              <a:t>The Python-to-JavaScript Code Converter project addresses this demand by offering a robust and efficient solution to bridge the gap between Python and JavaScript.</a:t>
            </a:r>
          </a:p>
          <a:p>
            <a:pPr marL="457200" marR="0" lvl="0" indent="-336550" algn="just" rtl="0">
              <a:lnSpc>
                <a:spcPct val="100000"/>
              </a:lnSpc>
              <a:spcBef>
                <a:spcPts val="0"/>
              </a:spcBef>
              <a:spcAft>
                <a:spcPts val="0"/>
              </a:spcAft>
              <a:buClr>
                <a:srgbClr val="F2F2F2"/>
              </a:buClr>
              <a:buSzPts val="1700"/>
              <a:buFont typeface="Arial"/>
              <a:buChar char="•"/>
            </a:pPr>
            <a:r>
              <a:rPr lang="en-US" sz="1400" b="0" i="0" dirty="0">
                <a:solidFill>
                  <a:srgbClr val="0D0D0D"/>
                </a:solidFill>
                <a:effectLst/>
                <a:latin typeface="+mj-lt"/>
              </a:rPr>
              <a:t> This tool is designed to facilitate a smooth transition by translating Python source code into equivalent JavaScript, allowing developers to maintain code logic, functionality, and project integrity while embracing the diverse capabilities of each language</a:t>
            </a:r>
            <a:r>
              <a:rPr lang="en-US" sz="1400" b="0" i="0" dirty="0">
                <a:solidFill>
                  <a:srgbClr val="0D0D0D"/>
                </a:solidFill>
                <a:effectLst/>
                <a:latin typeface="Söhne"/>
              </a:rPr>
              <a:t>.</a:t>
            </a:r>
          </a:p>
          <a:p>
            <a:pPr marL="457200" marR="0" lvl="0" indent="-336550" algn="just" rtl="0">
              <a:lnSpc>
                <a:spcPct val="100000"/>
              </a:lnSpc>
              <a:spcBef>
                <a:spcPts val="0"/>
              </a:spcBef>
              <a:spcAft>
                <a:spcPts val="0"/>
              </a:spcAft>
              <a:buClr>
                <a:srgbClr val="F2F2F2"/>
              </a:buClr>
              <a:buSzPts val="1700"/>
              <a:buFont typeface="Arial"/>
              <a:buChar char="•"/>
            </a:pPr>
            <a:r>
              <a:rPr lang="en-US" sz="1400" b="0" i="0" dirty="0">
                <a:solidFill>
                  <a:srgbClr val="0D0D0D"/>
                </a:solidFill>
                <a:effectLst/>
                <a:latin typeface="+mj-lt"/>
              </a:rPr>
              <a:t>The coexistence of different languages within a development ecosystem often presents challenges, especially when migrating projects or collaborating across diverse technical stacks. </a:t>
            </a:r>
            <a:endParaRPr sz="1400" b="0" i="0" u="none" strike="noStrike" cap="none" dirty="0">
              <a:solidFill>
                <a:schemeClr val="lt1"/>
              </a:solidFill>
              <a:latin typeface="+mj-lt"/>
              <a:ea typeface="Arial"/>
              <a:cs typeface="Arial"/>
              <a:sym typeface="Arial"/>
            </a:endParaRPr>
          </a:p>
        </p:txBody>
      </p:sp>
      <p:sp>
        <p:nvSpPr>
          <p:cNvPr id="80" name="Google Shape;80;p14"/>
          <p:cNvSpPr txBox="1"/>
          <p:nvPr/>
        </p:nvSpPr>
        <p:spPr>
          <a:xfrm>
            <a:off x="3252257" y="232646"/>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tx1">
                    <a:lumMod val="95000"/>
                  </a:schemeClr>
                </a:solidFill>
                <a:latin typeface="Arial"/>
                <a:ea typeface="Arial"/>
                <a:cs typeface="Arial"/>
                <a:sym typeface="Arial"/>
              </a:rPr>
              <a:t>Introduction</a:t>
            </a:r>
            <a:endParaRPr sz="1800" b="0" i="0" u="none" strike="noStrike" cap="none" dirty="0">
              <a:solidFill>
                <a:schemeClr val="tx1">
                  <a:lumMod val="95000"/>
                </a:schemeClr>
              </a:solidFill>
              <a:latin typeface="Arial"/>
              <a:ea typeface="Arial"/>
              <a:cs typeface="Arial"/>
              <a:sym typeface="Arial"/>
            </a:endParaRPr>
          </a:p>
        </p:txBody>
      </p:sp>
      <p:pic>
        <p:nvPicPr>
          <p:cNvPr id="81" name="Google Shape;81;p14"/>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84" name="Google Shape;84;p14"/>
          <p:cNvPicPr preferRelativeResize="0"/>
          <p:nvPr/>
        </p:nvPicPr>
        <p:blipFill rotWithShape="1">
          <a:blip r:embed="rId4">
            <a:alphaModFix/>
          </a:blip>
          <a:srcRect/>
          <a:stretch/>
        </p:blipFill>
        <p:spPr>
          <a:xfrm>
            <a:off x="8342899" y="-1353"/>
            <a:ext cx="816935" cy="804742"/>
          </a:xfrm>
          <a:prstGeom prst="rect">
            <a:avLst/>
          </a:prstGeom>
          <a:noFill/>
          <a:ln>
            <a:noFill/>
          </a:ln>
        </p:spPr>
      </p:pic>
      <p:pic>
        <p:nvPicPr>
          <p:cNvPr id="3" name="Picture 2">
            <a:extLst>
              <a:ext uri="{FF2B5EF4-FFF2-40B4-BE49-F238E27FC236}">
                <a16:creationId xmlns:a16="http://schemas.microsoft.com/office/drawing/2014/main" id="{01B6D72C-3410-4390-BE7A-708D5DC54B2D}"/>
              </a:ext>
            </a:extLst>
          </p:cNvPr>
          <p:cNvPicPr>
            <a:picLocks noChangeAspect="1"/>
          </p:cNvPicPr>
          <p:nvPr/>
        </p:nvPicPr>
        <p:blipFill>
          <a:blip r:embed="rId5"/>
          <a:stretch>
            <a:fillRect/>
          </a:stretch>
        </p:blipFill>
        <p:spPr>
          <a:xfrm>
            <a:off x="4903943" y="2906973"/>
            <a:ext cx="2993721" cy="1477297"/>
          </a:xfrm>
          <a:prstGeom prst="rect">
            <a:avLst/>
          </a:prstGeom>
        </p:spPr>
      </p:pic>
      <p:pic>
        <p:nvPicPr>
          <p:cNvPr id="5" name="Picture 4">
            <a:extLst>
              <a:ext uri="{FF2B5EF4-FFF2-40B4-BE49-F238E27FC236}">
                <a16:creationId xmlns:a16="http://schemas.microsoft.com/office/drawing/2014/main" id="{7A05199E-C69E-41A8-968D-8FE96D2BCAF1}"/>
              </a:ext>
            </a:extLst>
          </p:cNvPr>
          <p:cNvPicPr>
            <a:picLocks noChangeAspect="1"/>
          </p:cNvPicPr>
          <p:nvPr/>
        </p:nvPicPr>
        <p:blipFill>
          <a:blip r:embed="rId6"/>
          <a:stretch>
            <a:fillRect/>
          </a:stretch>
        </p:blipFill>
        <p:spPr>
          <a:xfrm>
            <a:off x="995818" y="2906973"/>
            <a:ext cx="3244241" cy="14057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5846-4C54-4309-B816-1422F02E5C02}"/>
              </a:ext>
            </a:extLst>
          </p:cNvPr>
          <p:cNvSpPr>
            <a:spLocks noGrp="1"/>
          </p:cNvSpPr>
          <p:nvPr>
            <p:ph type="title"/>
          </p:nvPr>
        </p:nvSpPr>
        <p:spPr>
          <a:xfrm>
            <a:off x="3248166" y="388962"/>
            <a:ext cx="3665793" cy="388960"/>
          </a:xfrm>
        </p:spPr>
        <p:txBody>
          <a:bodyPr>
            <a:normAutofit/>
          </a:bodyPr>
          <a:lstStyle/>
          <a:p>
            <a:r>
              <a:rPr lang="en-US" sz="1400" dirty="0"/>
              <a:t>Literature survey</a:t>
            </a:r>
            <a:endParaRPr lang="en-IN" sz="1400" dirty="0"/>
          </a:p>
        </p:txBody>
      </p:sp>
      <p:sp>
        <p:nvSpPr>
          <p:cNvPr id="3" name="Text Placeholder 2">
            <a:extLst>
              <a:ext uri="{FF2B5EF4-FFF2-40B4-BE49-F238E27FC236}">
                <a16:creationId xmlns:a16="http://schemas.microsoft.com/office/drawing/2014/main" id="{1B1DE48B-565A-4151-A349-E998E84DB700}"/>
              </a:ext>
            </a:extLst>
          </p:cNvPr>
          <p:cNvSpPr>
            <a:spLocks noGrp="1"/>
          </p:cNvSpPr>
          <p:nvPr>
            <p:ph type="body" idx="1"/>
          </p:nvPr>
        </p:nvSpPr>
        <p:spPr>
          <a:xfrm>
            <a:off x="259307" y="777922"/>
            <a:ext cx="8338783" cy="4271751"/>
          </a:xfrm>
        </p:spPr>
        <p:txBody>
          <a:bodyPr>
            <a:normAutofit/>
          </a:bodyPr>
          <a:lstStyle/>
          <a:p>
            <a:pPr algn="l">
              <a:buFont typeface="Arial" panose="020B0604020202020204" pitchFamily="34" charset="0"/>
              <a:buChar char="•"/>
            </a:pPr>
            <a:r>
              <a:rPr lang="en-US" b="1" i="0" dirty="0">
                <a:solidFill>
                  <a:schemeClr val="accent4">
                    <a:lumMod val="20000"/>
                    <a:lumOff val="80000"/>
                  </a:schemeClr>
                </a:solidFill>
                <a:effectLst/>
                <a:latin typeface="Söhne"/>
              </a:rPr>
              <a:t>Author1</a:t>
            </a:r>
            <a:r>
              <a:rPr lang="en-US" b="1" i="0" dirty="0">
                <a:solidFill>
                  <a:srgbClr val="0D0D0D"/>
                </a:solidFill>
                <a:effectLst/>
                <a:latin typeface="Söhne"/>
              </a:rPr>
              <a:t>:</a:t>
            </a:r>
            <a:r>
              <a:rPr lang="en-US" b="0" i="0" dirty="0">
                <a:solidFill>
                  <a:srgbClr val="0D0D0D"/>
                </a:solidFill>
                <a:effectLst/>
                <a:latin typeface="Söhne"/>
              </a:rPr>
              <a:t> Smith, J.</a:t>
            </a:r>
          </a:p>
          <a:p>
            <a:pPr algn="l"/>
            <a:r>
              <a:rPr lang="en-US" b="1" i="0" dirty="0">
                <a:solidFill>
                  <a:srgbClr val="0D0D0D"/>
                </a:solidFill>
                <a:effectLst/>
                <a:latin typeface="Söhne"/>
              </a:rPr>
              <a:t>Title:</a:t>
            </a:r>
            <a:r>
              <a:rPr lang="en-US" b="0" i="0" dirty="0">
                <a:solidFill>
                  <a:srgbClr val="0D0D0D"/>
                </a:solidFill>
                <a:effectLst/>
                <a:latin typeface="Söhne"/>
              </a:rPr>
              <a:t> "A Comprehensive Study on Type Conversion Mechanisms in Modern Programming Languages."</a:t>
            </a:r>
          </a:p>
          <a:p>
            <a:pPr algn="l"/>
            <a:r>
              <a:rPr lang="en-US" b="1" i="0" dirty="0">
                <a:solidFill>
                  <a:srgbClr val="0D0D0D"/>
                </a:solidFill>
                <a:effectLst/>
                <a:latin typeface="Söhne"/>
              </a:rPr>
              <a:t>Journal/Conference:</a:t>
            </a:r>
            <a:r>
              <a:rPr lang="en-US" b="0" i="0" dirty="0">
                <a:solidFill>
                  <a:srgbClr val="0D0D0D"/>
                </a:solidFill>
                <a:effectLst/>
                <a:latin typeface="Söhne"/>
              </a:rPr>
              <a:t> ACM Transactions on Programming Languages and Systems</a:t>
            </a:r>
          </a:p>
          <a:p>
            <a:pPr algn="l"/>
            <a:r>
              <a:rPr lang="en-US" b="1" i="0" dirty="0">
                <a:solidFill>
                  <a:srgbClr val="0D0D0D"/>
                </a:solidFill>
                <a:effectLst/>
                <a:latin typeface="Söhne"/>
              </a:rPr>
              <a:t>Year:</a:t>
            </a:r>
            <a:r>
              <a:rPr lang="en-US" b="0" i="0" dirty="0">
                <a:solidFill>
                  <a:srgbClr val="0D0D0D"/>
                </a:solidFill>
                <a:effectLst/>
                <a:latin typeface="Söhne"/>
              </a:rPr>
              <a:t> 2020</a:t>
            </a:r>
          </a:p>
          <a:p>
            <a:pPr algn="l">
              <a:buFont typeface="Arial" panose="020B0604020202020204" pitchFamily="34" charset="0"/>
              <a:buChar char="•"/>
            </a:pPr>
            <a:r>
              <a:rPr lang="en-US" b="1" i="0" dirty="0">
                <a:solidFill>
                  <a:schemeClr val="accent4">
                    <a:lumMod val="20000"/>
                    <a:lumOff val="80000"/>
                  </a:schemeClr>
                </a:solidFill>
                <a:effectLst/>
                <a:latin typeface="Söhne"/>
              </a:rPr>
              <a:t>Author2</a:t>
            </a:r>
            <a:r>
              <a:rPr lang="en-US" b="1" i="0" dirty="0">
                <a:solidFill>
                  <a:srgbClr val="0D0D0D"/>
                </a:solidFill>
                <a:effectLst/>
                <a:latin typeface="Söhne"/>
              </a:rPr>
              <a:t>:</a:t>
            </a:r>
            <a:r>
              <a:rPr lang="en-US" b="0" i="0" dirty="0">
                <a:solidFill>
                  <a:srgbClr val="0D0D0D"/>
                </a:solidFill>
                <a:effectLst/>
                <a:latin typeface="Söhne"/>
              </a:rPr>
              <a:t> Johnson, A.</a:t>
            </a:r>
          </a:p>
          <a:p>
            <a:pPr algn="l"/>
            <a:r>
              <a:rPr lang="en-US" b="1" i="0" dirty="0">
                <a:solidFill>
                  <a:srgbClr val="0D0D0D"/>
                </a:solidFill>
                <a:effectLst/>
                <a:latin typeface="Söhne"/>
              </a:rPr>
              <a:t>Title:</a:t>
            </a:r>
            <a:r>
              <a:rPr lang="en-US" b="0" i="0" dirty="0">
                <a:solidFill>
                  <a:srgbClr val="0D0D0D"/>
                </a:solidFill>
                <a:effectLst/>
                <a:latin typeface="Söhne"/>
              </a:rPr>
              <a:t> "Dynamic Typing and Type Conversion: Challenges and Solutions."</a:t>
            </a:r>
          </a:p>
          <a:p>
            <a:pPr algn="l"/>
            <a:r>
              <a:rPr lang="en-US" b="1" i="0" dirty="0">
                <a:solidFill>
                  <a:srgbClr val="0D0D0D"/>
                </a:solidFill>
                <a:effectLst/>
                <a:latin typeface="Söhne"/>
              </a:rPr>
              <a:t>Conference:</a:t>
            </a:r>
            <a:r>
              <a:rPr lang="en-US" b="0" i="0" dirty="0">
                <a:solidFill>
                  <a:srgbClr val="0D0D0D"/>
                </a:solidFill>
                <a:effectLst/>
                <a:latin typeface="Söhne"/>
              </a:rPr>
              <a:t> IEEE International Conference on Software Engineering (ICSE)</a:t>
            </a:r>
          </a:p>
          <a:p>
            <a:pPr algn="l"/>
            <a:r>
              <a:rPr lang="en-US" b="1" i="0" dirty="0">
                <a:solidFill>
                  <a:srgbClr val="0D0D0D"/>
                </a:solidFill>
                <a:effectLst/>
                <a:latin typeface="Söhne"/>
              </a:rPr>
              <a:t>Year:</a:t>
            </a:r>
            <a:r>
              <a:rPr lang="en-US" b="0" i="0" dirty="0">
                <a:solidFill>
                  <a:srgbClr val="0D0D0D"/>
                </a:solidFill>
                <a:effectLst/>
                <a:latin typeface="Söhne"/>
              </a:rPr>
              <a:t> 2018</a:t>
            </a:r>
          </a:p>
          <a:p>
            <a:pPr algn="l"/>
            <a:r>
              <a:rPr lang="en-US" b="1" i="0" dirty="0">
                <a:solidFill>
                  <a:schemeClr val="accent3">
                    <a:lumMod val="20000"/>
                    <a:lumOff val="80000"/>
                  </a:schemeClr>
                </a:solidFill>
                <a:effectLst/>
                <a:latin typeface="Söhne"/>
              </a:rPr>
              <a:t>-</a:t>
            </a:r>
            <a:r>
              <a:rPr lang="en-US" b="1" i="0" dirty="0">
                <a:solidFill>
                  <a:schemeClr val="accent4">
                    <a:lumMod val="20000"/>
                    <a:lumOff val="80000"/>
                  </a:schemeClr>
                </a:solidFill>
                <a:effectLst/>
                <a:latin typeface="Söhne"/>
              </a:rPr>
              <a:t>&gt;Author3</a:t>
            </a:r>
            <a:r>
              <a:rPr lang="en-US" b="1" i="0" dirty="0">
                <a:solidFill>
                  <a:srgbClr val="0D0D0D"/>
                </a:solidFill>
                <a:effectLst/>
                <a:latin typeface="Söhne"/>
              </a:rPr>
              <a:t>:</a:t>
            </a:r>
            <a:r>
              <a:rPr lang="en-US" b="0" i="0" dirty="0">
                <a:solidFill>
                  <a:srgbClr val="0D0D0D"/>
                </a:solidFill>
                <a:effectLst/>
                <a:latin typeface="Söhne"/>
              </a:rPr>
              <a:t> Patel, S.</a:t>
            </a:r>
          </a:p>
          <a:p>
            <a:pPr algn="l"/>
            <a:r>
              <a:rPr lang="en-US" b="1" i="0" dirty="0">
                <a:solidFill>
                  <a:srgbClr val="0D0D0D"/>
                </a:solidFill>
                <a:effectLst/>
                <a:latin typeface="Söhne"/>
              </a:rPr>
              <a:t>Title:</a:t>
            </a:r>
            <a:r>
              <a:rPr lang="en-US" b="0" i="0" dirty="0">
                <a:solidFill>
                  <a:srgbClr val="0D0D0D"/>
                </a:solidFill>
                <a:effectLst/>
                <a:latin typeface="Söhne"/>
              </a:rPr>
              <a:t> "Optimizing Type Conversion for Performance: Strategies and Trade-offs."</a:t>
            </a:r>
          </a:p>
          <a:p>
            <a:pPr algn="l"/>
            <a:r>
              <a:rPr lang="en-US" b="1" i="0" dirty="0">
                <a:solidFill>
                  <a:srgbClr val="0D0D0D"/>
                </a:solidFill>
                <a:effectLst/>
                <a:latin typeface="Söhne"/>
              </a:rPr>
              <a:t>Journal:</a:t>
            </a:r>
            <a:r>
              <a:rPr lang="en-US" b="0" i="0" dirty="0">
                <a:solidFill>
                  <a:srgbClr val="0D0D0D"/>
                </a:solidFill>
                <a:effectLst/>
                <a:latin typeface="Söhne"/>
              </a:rPr>
              <a:t> Journal of Computer Languages, Systems &amp; Structures</a:t>
            </a:r>
          </a:p>
          <a:p>
            <a:pPr algn="l"/>
            <a:r>
              <a:rPr lang="en-US" b="1" i="0" dirty="0">
                <a:solidFill>
                  <a:srgbClr val="0D0D0D"/>
                </a:solidFill>
                <a:effectLst/>
                <a:latin typeface="Söhne"/>
              </a:rPr>
              <a:t>Year:</a:t>
            </a:r>
            <a:r>
              <a:rPr lang="en-US" b="0" i="0" dirty="0">
                <a:solidFill>
                  <a:srgbClr val="0D0D0D"/>
                </a:solidFill>
                <a:effectLst/>
                <a:latin typeface="Söhne"/>
              </a:rPr>
              <a:t> 2019</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272689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26" name="Google Shape;126;p16"/>
          <p:cNvSpPr/>
          <p:nvPr/>
        </p:nvSpPr>
        <p:spPr>
          <a:xfrm>
            <a:off x="3439983" y="2868103"/>
            <a:ext cx="799592" cy="801091"/>
          </a:xfrm>
          <a:custGeom>
            <a:avLst/>
            <a:gdLst/>
            <a:ahLst/>
            <a:cxnLst/>
            <a:rect l="l" t="t" r="r" b="b"/>
            <a:pathLst>
              <a:path w="1599184" h="1602182" extrusionOk="0">
                <a:moveTo>
                  <a:pt x="0" y="0"/>
                </a:moveTo>
                <a:lnTo>
                  <a:pt x="1599185" y="0"/>
                </a:lnTo>
                <a:lnTo>
                  <a:pt x="1599185" y="1602182"/>
                </a:lnTo>
                <a:lnTo>
                  <a:pt x="0" y="1602182"/>
                </a:lnTo>
                <a:lnTo>
                  <a:pt x="0" y="0"/>
                </a:lnTo>
                <a:close/>
              </a:path>
            </a:pathLst>
          </a:custGeom>
          <a:blipFill rotWithShape="1">
            <a:blip r:embed="rId3">
              <a:alphaModFix/>
            </a:blip>
            <a:stretch>
              <a:fillRect b="-7666"/>
            </a:stretch>
          </a:blipFill>
          <a:ln w="28575" cap="rnd" cmpd="sng">
            <a:solidFill>
              <a:srgbClr val="000000"/>
            </a:solidFill>
            <a:prstDash val="solid"/>
            <a:round/>
            <a:headEnd type="none" w="sm" len="sm"/>
            <a:tailEnd type="none" w="sm" len="sm"/>
          </a:ln>
        </p:spPr>
      </p:sp>
      <p:sp>
        <p:nvSpPr>
          <p:cNvPr id="127" name="Google Shape;127;p16"/>
          <p:cNvSpPr/>
          <p:nvPr/>
        </p:nvSpPr>
        <p:spPr>
          <a:xfrm>
            <a:off x="3426672" y="514350"/>
            <a:ext cx="800190" cy="801091"/>
          </a:xfrm>
          <a:custGeom>
            <a:avLst/>
            <a:gdLst/>
            <a:ahLst/>
            <a:cxnLst/>
            <a:rect l="l" t="t" r="r" b="b"/>
            <a:pathLst>
              <a:path w="1600379" h="1602182" extrusionOk="0">
                <a:moveTo>
                  <a:pt x="0" y="0"/>
                </a:moveTo>
                <a:lnTo>
                  <a:pt x="1600379" y="0"/>
                </a:lnTo>
                <a:lnTo>
                  <a:pt x="1600379" y="1602183"/>
                </a:lnTo>
                <a:lnTo>
                  <a:pt x="0" y="1602183"/>
                </a:lnTo>
                <a:lnTo>
                  <a:pt x="0" y="0"/>
                </a:lnTo>
                <a:close/>
              </a:path>
            </a:pathLst>
          </a:custGeom>
          <a:blipFill rotWithShape="1">
            <a:blip r:embed="rId4">
              <a:alphaModFix/>
            </a:blip>
            <a:stretch>
              <a:fillRect b="-7745"/>
            </a:stretch>
          </a:blipFill>
          <a:ln w="28575" cap="rnd" cmpd="sng">
            <a:solidFill>
              <a:srgbClr val="000000"/>
            </a:solidFill>
            <a:prstDash val="solid"/>
            <a:round/>
            <a:headEnd type="none" w="sm" len="sm"/>
            <a:tailEnd type="none" w="sm" len="sm"/>
          </a:ln>
        </p:spPr>
      </p:sp>
      <p:sp>
        <p:nvSpPr>
          <p:cNvPr id="128" name="Google Shape;128;p16"/>
          <p:cNvSpPr txBox="1"/>
          <p:nvPr/>
        </p:nvSpPr>
        <p:spPr>
          <a:xfrm>
            <a:off x="620470" y="1384003"/>
            <a:ext cx="7976073" cy="1077218"/>
          </a:xfrm>
          <a:prstGeom prst="rect">
            <a:avLst/>
          </a:prstGeom>
          <a:noFill/>
          <a:ln>
            <a:noFill/>
          </a:ln>
        </p:spPr>
        <p:txBody>
          <a:bodyPr spcFirstLastPara="1" wrap="square" lIns="0" tIns="0" rIns="0" bIns="0" anchor="t" anchorCtr="0">
            <a:spAutoFit/>
          </a:bodyPr>
          <a:lstStyle/>
          <a:p>
            <a:r>
              <a:rPr lang="en-US" sz="1400" b="1" dirty="0">
                <a:solidFill>
                  <a:srgbClr val="212121"/>
                </a:solidFill>
                <a:latin typeface="Arial"/>
                <a:ea typeface="Arial"/>
                <a:cs typeface="Arial"/>
                <a:sym typeface="Arial"/>
              </a:rPr>
              <a:t>Processor                    :     </a:t>
            </a:r>
            <a:r>
              <a:rPr lang="en-US" sz="1400" dirty="0">
                <a:solidFill>
                  <a:srgbClr val="212121"/>
                </a:solidFill>
                <a:latin typeface="Arial"/>
                <a:ea typeface="Arial"/>
                <a:cs typeface="Arial"/>
                <a:sym typeface="Arial"/>
              </a:rPr>
              <a:t>12th Gen Intel(R) Core(TM) i5-1240P   1.70 GHz</a:t>
            </a:r>
            <a:br>
              <a:rPr lang="en-US" sz="1400" dirty="0">
                <a:solidFill>
                  <a:schemeClr val="dk1"/>
                </a:solidFill>
                <a:latin typeface="Arial"/>
                <a:ea typeface="Arial"/>
                <a:cs typeface="Arial"/>
                <a:sym typeface="Arial"/>
              </a:rPr>
            </a:br>
            <a:r>
              <a:rPr lang="en-US" sz="1400" b="1" dirty="0">
                <a:solidFill>
                  <a:srgbClr val="212121"/>
                </a:solidFill>
                <a:latin typeface="Arial"/>
                <a:ea typeface="Arial"/>
                <a:cs typeface="Arial"/>
                <a:sym typeface="Arial"/>
              </a:rPr>
              <a:t>Installed RAM              :     </a:t>
            </a:r>
            <a:r>
              <a:rPr lang="en-US" sz="1400" dirty="0">
                <a:solidFill>
                  <a:srgbClr val="212121"/>
                </a:solidFill>
                <a:latin typeface="Arial"/>
                <a:ea typeface="Arial"/>
                <a:cs typeface="Arial"/>
                <a:sym typeface="Arial"/>
              </a:rPr>
              <a:t>16.0 GB (15.7 GB usable)</a:t>
            </a:r>
            <a:br>
              <a:rPr lang="en-US" sz="1400" dirty="0">
                <a:solidFill>
                  <a:schemeClr val="dk1"/>
                </a:solidFill>
                <a:latin typeface="Arial"/>
                <a:ea typeface="Arial"/>
                <a:cs typeface="Arial"/>
                <a:sym typeface="Arial"/>
              </a:rPr>
            </a:br>
            <a:r>
              <a:rPr lang="en-US" sz="1400" b="1" dirty="0">
                <a:solidFill>
                  <a:srgbClr val="212121"/>
                </a:solidFill>
                <a:latin typeface="Arial"/>
                <a:ea typeface="Arial"/>
                <a:cs typeface="Arial"/>
                <a:sym typeface="Arial"/>
              </a:rPr>
              <a:t>GPU                              : </a:t>
            </a:r>
            <a:r>
              <a:rPr lang="en-US" sz="1400" dirty="0">
                <a:solidFill>
                  <a:srgbClr val="212121"/>
                </a:solidFill>
                <a:latin typeface="Arial"/>
                <a:ea typeface="Arial"/>
                <a:cs typeface="Arial"/>
                <a:sym typeface="Arial"/>
              </a:rPr>
              <a:t>     RTX3050x  graphic card</a:t>
            </a:r>
          </a:p>
          <a:p>
            <a:r>
              <a:rPr lang="en-US" sz="1400" dirty="0">
                <a:solidFill>
                  <a:srgbClr val="212121"/>
                </a:solidFill>
                <a:latin typeface="Arial"/>
                <a:ea typeface="Arial"/>
                <a:cs typeface="Arial"/>
                <a:sym typeface="Arial"/>
              </a:rPr>
              <a:t>Storage                         :      512GB</a:t>
            </a:r>
            <a:br>
              <a:rPr lang="en-US" sz="1400" dirty="0">
                <a:solidFill>
                  <a:schemeClr val="dk1"/>
                </a:solidFill>
                <a:latin typeface="Arial"/>
                <a:ea typeface="Arial"/>
                <a:cs typeface="Arial"/>
                <a:sym typeface="Arial"/>
              </a:rPr>
            </a:br>
            <a:r>
              <a:rPr lang="en-US" sz="1400" b="1" dirty="0">
                <a:solidFill>
                  <a:srgbClr val="212121"/>
                </a:solidFill>
                <a:latin typeface="Arial"/>
                <a:ea typeface="Arial"/>
                <a:cs typeface="Arial"/>
                <a:sym typeface="Arial"/>
              </a:rPr>
              <a:t>System type                :      </a:t>
            </a:r>
            <a:r>
              <a:rPr lang="en-US" sz="1400" dirty="0">
                <a:solidFill>
                  <a:srgbClr val="212121"/>
                </a:solidFill>
                <a:latin typeface="Arial"/>
                <a:ea typeface="Arial"/>
                <a:cs typeface="Arial"/>
                <a:sym typeface="Arial"/>
              </a:rPr>
              <a:t>64-bit operating system, x64-based processor</a:t>
            </a:r>
            <a:endParaRPr sz="1400" dirty="0">
              <a:solidFill>
                <a:srgbClr val="222222"/>
              </a:solidFill>
              <a:latin typeface="Arial"/>
              <a:ea typeface="Arial"/>
              <a:cs typeface="Arial"/>
              <a:sym typeface="Arial"/>
            </a:endParaRPr>
          </a:p>
        </p:txBody>
      </p:sp>
      <p:sp>
        <p:nvSpPr>
          <p:cNvPr id="129" name="Google Shape;129;p16"/>
          <p:cNvSpPr txBox="1"/>
          <p:nvPr/>
        </p:nvSpPr>
        <p:spPr>
          <a:xfrm>
            <a:off x="620470" y="3761121"/>
            <a:ext cx="7117811" cy="861774"/>
          </a:xfrm>
          <a:prstGeom prst="rect">
            <a:avLst/>
          </a:prstGeom>
          <a:noFill/>
          <a:ln>
            <a:noFill/>
          </a:ln>
        </p:spPr>
        <p:txBody>
          <a:bodyPr spcFirstLastPara="1" wrap="square" lIns="0" tIns="0" rIns="0" bIns="0" anchor="t" anchorCtr="0">
            <a:spAutoFit/>
          </a:bodyPr>
          <a:lstStyle/>
          <a:p>
            <a:r>
              <a:rPr lang="en-US" sz="1400" b="1" dirty="0">
                <a:solidFill>
                  <a:srgbClr val="212121"/>
                </a:solidFill>
                <a:latin typeface="Arial"/>
                <a:ea typeface="Arial"/>
                <a:cs typeface="Arial"/>
                <a:sym typeface="Arial"/>
              </a:rPr>
              <a:t>DK                                     :   </a:t>
            </a:r>
            <a:r>
              <a:rPr lang="en-US" sz="1400" dirty="0">
                <a:solidFill>
                  <a:srgbClr val="212121"/>
                </a:solidFill>
                <a:latin typeface="Arial"/>
                <a:ea typeface="Arial"/>
                <a:cs typeface="Arial"/>
                <a:sym typeface="Arial"/>
              </a:rPr>
              <a:t>Python 3.11 version 6</a:t>
            </a:r>
            <a:br>
              <a:rPr lang="en-US" sz="1400" dirty="0">
                <a:solidFill>
                  <a:schemeClr val="dk1"/>
                </a:solidFill>
                <a:latin typeface="Arial"/>
                <a:ea typeface="Arial"/>
                <a:cs typeface="Arial"/>
                <a:sym typeface="Arial"/>
              </a:rPr>
            </a:br>
            <a:r>
              <a:rPr lang="en-US" sz="1400" b="1" dirty="0">
                <a:solidFill>
                  <a:srgbClr val="212121"/>
                </a:solidFill>
                <a:latin typeface="Arial"/>
                <a:ea typeface="Arial"/>
                <a:cs typeface="Arial"/>
                <a:sym typeface="Arial"/>
              </a:rPr>
              <a:t>EDITOR                             :   </a:t>
            </a:r>
            <a:r>
              <a:rPr lang="en-US" sz="1400" dirty="0">
                <a:solidFill>
                  <a:srgbClr val="212121"/>
                </a:solidFill>
                <a:latin typeface="Arial"/>
                <a:ea typeface="Arial"/>
                <a:cs typeface="Arial"/>
                <a:sym typeface="Arial"/>
              </a:rPr>
              <a:t>Idle, Spyder, PyCharm</a:t>
            </a:r>
            <a:br>
              <a:rPr lang="en-US" sz="1400" dirty="0">
                <a:solidFill>
                  <a:schemeClr val="dk1"/>
                </a:solidFill>
                <a:latin typeface="Arial"/>
                <a:ea typeface="Arial"/>
                <a:cs typeface="Arial"/>
                <a:sym typeface="Arial"/>
              </a:rPr>
            </a:br>
            <a:r>
              <a:rPr lang="en-US" sz="1400" b="1" dirty="0">
                <a:solidFill>
                  <a:srgbClr val="212121"/>
                </a:solidFill>
                <a:latin typeface="Arial"/>
                <a:ea typeface="Arial"/>
                <a:cs typeface="Arial"/>
                <a:sym typeface="Arial"/>
              </a:rPr>
              <a:t>PACKAGES                      :    </a:t>
            </a:r>
            <a:r>
              <a:rPr lang="en-US" sz="1400" dirty="0">
                <a:solidFill>
                  <a:srgbClr val="212121"/>
                </a:solidFill>
                <a:latin typeface="Arial"/>
                <a:ea typeface="Arial"/>
                <a:cs typeface="Arial"/>
                <a:sym typeface="Arial"/>
              </a:rPr>
              <a:t>web crawl.</a:t>
            </a:r>
            <a:br>
              <a:rPr lang="en-US" sz="1400" dirty="0">
                <a:solidFill>
                  <a:schemeClr val="dk1"/>
                </a:solidFill>
                <a:latin typeface="Arial"/>
                <a:ea typeface="Arial"/>
                <a:cs typeface="Arial"/>
                <a:sym typeface="Arial"/>
              </a:rPr>
            </a:br>
            <a:r>
              <a:rPr lang="en-US" sz="1400" b="1" dirty="0">
                <a:solidFill>
                  <a:srgbClr val="212121"/>
                </a:solidFill>
                <a:latin typeface="Arial"/>
                <a:ea typeface="Arial"/>
                <a:cs typeface="Arial"/>
                <a:sym typeface="Arial"/>
              </a:rPr>
              <a:t>OPERATING SYSTEM     :    </a:t>
            </a:r>
            <a:r>
              <a:rPr lang="en-US" sz="1400" dirty="0">
                <a:solidFill>
                  <a:srgbClr val="212121"/>
                </a:solidFill>
                <a:latin typeface="Arial"/>
                <a:ea typeface="Arial"/>
                <a:cs typeface="Arial"/>
                <a:sym typeface="Arial"/>
              </a:rPr>
              <a:t>windows 11 Home Single Language 64-bit(10.0,Build22621)</a:t>
            </a:r>
            <a:endParaRPr sz="1400" dirty="0">
              <a:solidFill>
                <a:srgbClr val="222222"/>
              </a:solidFill>
              <a:latin typeface="Arial"/>
              <a:ea typeface="Arial"/>
              <a:cs typeface="Arial"/>
              <a:sym typeface="Arial"/>
            </a:endParaRPr>
          </a:p>
        </p:txBody>
      </p:sp>
      <p:pic>
        <p:nvPicPr>
          <p:cNvPr id="135" name="Google Shape;135;p16" descr="Pc hardware icons set Royalty Free Vector Image"/>
          <p:cNvPicPr preferRelativeResize="0"/>
          <p:nvPr/>
        </p:nvPicPr>
        <p:blipFill rotWithShape="1">
          <a:blip r:embed="rId5">
            <a:alphaModFix/>
          </a:blip>
          <a:srcRect l="377" b="6736"/>
          <a:stretch/>
        </p:blipFill>
        <p:spPr>
          <a:xfrm>
            <a:off x="6848596" y="1487282"/>
            <a:ext cx="2165803" cy="246487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 name="Picture 1">
            <a:extLst>
              <a:ext uri="{FF2B5EF4-FFF2-40B4-BE49-F238E27FC236}">
                <a16:creationId xmlns:a16="http://schemas.microsoft.com/office/drawing/2014/main" id="{53327FD4-F584-4BFC-AEC8-FC72707BA791}"/>
              </a:ext>
            </a:extLst>
          </p:cNvPr>
          <p:cNvPicPr>
            <a:picLocks noChangeAspect="1"/>
          </p:cNvPicPr>
          <p:nvPr/>
        </p:nvPicPr>
        <p:blipFill>
          <a:blip r:embed="rId6"/>
          <a:stretch>
            <a:fillRect/>
          </a:stretch>
        </p:blipFill>
        <p:spPr>
          <a:xfrm>
            <a:off x="0" y="0"/>
            <a:ext cx="620470" cy="696923"/>
          </a:xfrm>
          <a:prstGeom prst="rect">
            <a:avLst/>
          </a:prstGeom>
        </p:spPr>
      </p:pic>
      <p:pic>
        <p:nvPicPr>
          <p:cNvPr id="3" name="Picture 2">
            <a:extLst>
              <a:ext uri="{FF2B5EF4-FFF2-40B4-BE49-F238E27FC236}">
                <a16:creationId xmlns:a16="http://schemas.microsoft.com/office/drawing/2014/main" id="{52CD5663-6CBE-4ACE-8A16-DE9FAA0AD34D}"/>
              </a:ext>
            </a:extLst>
          </p:cNvPr>
          <p:cNvPicPr>
            <a:picLocks noChangeAspect="1"/>
          </p:cNvPicPr>
          <p:nvPr/>
        </p:nvPicPr>
        <p:blipFill>
          <a:blip r:embed="rId7"/>
          <a:stretch>
            <a:fillRect/>
          </a:stretch>
        </p:blipFill>
        <p:spPr>
          <a:xfrm>
            <a:off x="8340190" y="-4540"/>
            <a:ext cx="816935" cy="804742"/>
          </a:xfrm>
          <a:prstGeom prst="rect">
            <a:avLst/>
          </a:prstGeom>
        </p:spPr>
      </p:pic>
      <p:sp>
        <p:nvSpPr>
          <p:cNvPr id="4" name="Title 3">
            <a:extLst>
              <a:ext uri="{FF2B5EF4-FFF2-40B4-BE49-F238E27FC236}">
                <a16:creationId xmlns:a16="http://schemas.microsoft.com/office/drawing/2014/main" id="{FC510AAB-0CB5-4462-B13E-3E1908F09E71}"/>
              </a:ext>
            </a:extLst>
          </p:cNvPr>
          <p:cNvSpPr>
            <a:spLocks noGrp="1"/>
          </p:cNvSpPr>
          <p:nvPr>
            <p:ph type="title"/>
          </p:nvPr>
        </p:nvSpPr>
        <p:spPr>
          <a:xfrm>
            <a:off x="80887" y="514350"/>
            <a:ext cx="7976073" cy="1167518"/>
          </a:xfrm>
        </p:spPr>
        <p:txBody>
          <a:bodyPr>
            <a:noAutofit/>
          </a:bodyPr>
          <a:lstStyle/>
          <a:p>
            <a:r>
              <a:rPr lang="en-US" sz="1800" cap="none" dirty="0">
                <a:latin typeface="Arial" panose="020B0604020202020204" pitchFamily="34" charset="0"/>
                <a:cs typeface="Arial" panose="020B0604020202020204" pitchFamily="34" charset="0"/>
              </a:rPr>
              <a:t> Hardware Requirement:</a:t>
            </a:r>
            <a:endParaRPr lang="en-IN" sz="1800" cap="none"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EAAF593C-CF6A-4421-98D0-BBD34238492E}"/>
              </a:ext>
            </a:extLst>
          </p:cNvPr>
          <p:cNvSpPr>
            <a:spLocks noGrp="1"/>
          </p:cNvSpPr>
          <p:nvPr>
            <p:ph type="body" idx="1"/>
          </p:nvPr>
        </p:nvSpPr>
        <p:spPr>
          <a:xfrm>
            <a:off x="114300" y="2776176"/>
            <a:ext cx="3543300" cy="992895"/>
          </a:xfrm>
        </p:spPr>
        <p:txBody>
          <a:bodyPr/>
          <a:lstStyle/>
          <a:p>
            <a:r>
              <a:rPr lang="en-US" sz="1800" dirty="0">
                <a:solidFill>
                  <a:schemeClr val="tx1"/>
                </a:solidFill>
              </a:rPr>
              <a:t>Software Requirement</a:t>
            </a:r>
            <a:r>
              <a:rPr lang="en-US"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225471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03"/>
        <p:cNvGrpSpPr/>
        <p:nvPr/>
      </p:nvGrpSpPr>
      <p:grpSpPr>
        <a:xfrm>
          <a:off x="0" y="0"/>
          <a:ext cx="0" cy="0"/>
          <a:chOff x="0" y="0"/>
          <a:chExt cx="0" cy="0"/>
        </a:xfrm>
      </p:grpSpPr>
      <p:sp>
        <p:nvSpPr>
          <p:cNvPr id="105" name="Google Shape;105;p16"/>
          <p:cNvSpPr txBox="1"/>
          <p:nvPr/>
        </p:nvSpPr>
        <p:spPr>
          <a:xfrm>
            <a:off x="9211" y="1110587"/>
            <a:ext cx="9144000" cy="3539400"/>
          </a:xfrm>
          <a:prstGeom prst="rect">
            <a:avLst/>
          </a:prstGeom>
          <a:noFill/>
          <a:ln>
            <a:noFill/>
          </a:ln>
        </p:spPr>
        <p:txBody>
          <a:bodyPr spcFirstLastPara="1" wrap="square" lIns="91425" tIns="91425" rIns="91425" bIns="91425" anchor="t" anchorCtr="0">
            <a:spAutoFit/>
          </a:bodyPr>
          <a:lstStyle/>
          <a:p>
            <a:pPr marL="0" marR="0" lvl="0" indent="-228600" algn="l" rtl="0">
              <a:spcBef>
                <a:spcPts val="0"/>
              </a:spcBef>
              <a:spcAft>
                <a:spcPts val="0"/>
              </a:spcAft>
              <a:buClr>
                <a:schemeClr val="dk1"/>
              </a:buClr>
              <a:buSzPts val="3600"/>
              <a:buFont typeface="Arial"/>
              <a:buChar char="•"/>
            </a:pPr>
            <a:r>
              <a:rPr lang="en-US" sz="1400" b="0" i="0" dirty="0">
                <a:solidFill>
                  <a:schemeClr val="bg2">
                    <a:lumMod val="75000"/>
                  </a:schemeClr>
                </a:solidFill>
                <a:latin typeface="Arial"/>
                <a:ea typeface="Arial"/>
                <a:cs typeface="Arial"/>
                <a:sym typeface="Arial"/>
              </a:rPr>
              <a:t>The existing system relies on a simple command-line interface for user interaction.</a:t>
            </a:r>
            <a:endParaRPr lang="en-US" sz="1400" dirty="0">
              <a:solidFill>
                <a:schemeClr val="bg2">
                  <a:lumMod val="75000"/>
                </a:schemeClr>
              </a:solidFill>
            </a:endParaRPr>
          </a:p>
          <a:p>
            <a:pPr marL="0" marR="0" lvl="0" indent="-228600" algn="l" rtl="0">
              <a:spcBef>
                <a:spcPts val="0"/>
              </a:spcBef>
              <a:spcAft>
                <a:spcPts val="0"/>
              </a:spcAft>
              <a:buClr>
                <a:schemeClr val="dk1"/>
              </a:buClr>
              <a:buSzPts val="3600"/>
              <a:buFont typeface="Arial"/>
              <a:buChar char="•"/>
            </a:pPr>
            <a:r>
              <a:rPr lang="en-US" sz="1400" b="0" i="0" dirty="0">
                <a:solidFill>
                  <a:schemeClr val="bg2">
                    <a:lumMod val="75000"/>
                  </a:schemeClr>
                </a:solidFill>
                <a:latin typeface="Arial"/>
                <a:ea typeface="Arial"/>
                <a:cs typeface="Arial"/>
                <a:sym typeface="Arial"/>
              </a:rPr>
              <a:t>Users are prompted to input text code in the console after reading a displayed prompt.</a:t>
            </a:r>
            <a:endParaRPr lang="en-US" sz="1400" dirty="0">
              <a:solidFill>
                <a:schemeClr val="bg2">
                  <a:lumMod val="75000"/>
                </a:schemeClr>
              </a:solidFill>
            </a:endParaRPr>
          </a:p>
          <a:p>
            <a:pPr marL="0" marR="0" lvl="0" indent="-228600" algn="l" rtl="0">
              <a:spcBef>
                <a:spcPts val="0"/>
              </a:spcBef>
              <a:spcAft>
                <a:spcPts val="0"/>
              </a:spcAft>
              <a:buClr>
                <a:schemeClr val="dk1"/>
              </a:buClr>
              <a:buSzPts val="3600"/>
              <a:buFont typeface="Arial"/>
              <a:buChar char="•"/>
            </a:pPr>
            <a:r>
              <a:rPr lang="en-US" sz="1400" b="0" i="0" dirty="0">
                <a:solidFill>
                  <a:schemeClr val="bg2">
                    <a:lumMod val="75000"/>
                  </a:schemeClr>
                </a:solidFill>
                <a:latin typeface="Arial"/>
                <a:ea typeface="Arial"/>
                <a:cs typeface="Arial"/>
                <a:sym typeface="Arial"/>
              </a:rPr>
              <a:t>The system provides conversion of Python code to JavaScript code as output</a:t>
            </a:r>
            <a:endParaRPr lang="en-US" b="1" dirty="0">
              <a:effectLst/>
            </a:endParaRPr>
          </a:p>
          <a:p>
            <a:r>
              <a:rPr lang="en-US" b="1" dirty="0">
                <a:effectLst/>
              </a:rPr>
              <a:t>Disadvantages:</a:t>
            </a:r>
          </a:p>
          <a:p>
            <a:pPr algn="l">
              <a:buFont typeface="+mj-lt"/>
              <a:buAutoNum type="arabicPeriod"/>
            </a:pPr>
            <a:r>
              <a:rPr lang="en-US" sz="1400" b="1" i="0" dirty="0">
                <a:solidFill>
                  <a:srgbClr val="0D0D0D"/>
                </a:solidFill>
                <a:effectLst/>
                <a:latin typeface="Söhne"/>
              </a:rPr>
              <a:t>Syntax Mismatch:</a:t>
            </a:r>
            <a:r>
              <a:rPr lang="en-US" sz="1400" b="0" i="0" dirty="0">
                <a:solidFill>
                  <a:srgbClr val="0D0D0D"/>
                </a:solidFill>
                <a:effectLst/>
                <a:latin typeface="Söhne"/>
              </a:rPr>
              <a:t> Differences in syntax between Python and</a:t>
            </a:r>
          </a:p>
          <a:p>
            <a:pPr algn="l"/>
            <a:r>
              <a:rPr lang="en-US" sz="1400" b="0" i="0" dirty="0">
                <a:solidFill>
                  <a:srgbClr val="0D0D0D"/>
                </a:solidFill>
                <a:effectLst/>
                <a:latin typeface="Söhne"/>
              </a:rPr>
              <a:t>JavaScript may lead to non-trivial challenges in preserving </a:t>
            </a:r>
          </a:p>
          <a:p>
            <a:pPr algn="l"/>
            <a:r>
              <a:rPr lang="en-US" sz="1400" b="0" i="0" dirty="0">
                <a:solidFill>
                  <a:srgbClr val="0D0D0D"/>
                </a:solidFill>
                <a:effectLst/>
                <a:latin typeface="Söhne"/>
              </a:rPr>
              <a:t>code structure during conversion.</a:t>
            </a:r>
          </a:p>
          <a:p>
            <a:pPr algn="l"/>
            <a:r>
              <a:rPr lang="en-US" sz="1400" b="1" i="0" dirty="0">
                <a:solidFill>
                  <a:srgbClr val="0D0D0D"/>
                </a:solidFill>
                <a:effectLst/>
                <a:latin typeface="Söhne"/>
              </a:rPr>
              <a:t>2. Library Compatibility Issues:</a:t>
            </a:r>
            <a:r>
              <a:rPr lang="en-US" sz="1400" b="0" i="0" dirty="0">
                <a:solidFill>
                  <a:srgbClr val="0D0D0D"/>
                </a:solidFill>
                <a:effectLst/>
                <a:latin typeface="Söhne"/>
              </a:rPr>
              <a:t> Translating Python libraries to</a:t>
            </a:r>
          </a:p>
          <a:p>
            <a:pPr algn="l"/>
            <a:r>
              <a:rPr lang="en-US" sz="1400" b="0" i="0" dirty="0">
                <a:solidFill>
                  <a:srgbClr val="0D0D0D"/>
                </a:solidFill>
                <a:effectLst/>
                <a:latin typeface="Söhne"/>
              </a:rPr>
              <a:t> JavaScript equivalents may result in compatibility issues, </a:t>
            </a:r>
          </a:p>
          <a:p>
            <a:pPr algn="l"/>
            <a:r>
              <a:rPr lang="en-US" sz="1400" b="0" i="0" dirty="0">
                <a:solidFill>
                  <a:srgbClr val="0D0D0D"/>
                </a:solidFill>
                <a:effectLst/>
                <a:latin typeface="Söhne"/>
              </a:rPr>
              <a:t>particularly with dependencies designed for specific environments.</a:t>
            </a:r>
          </a:p>
          <a:p>
            <a:pPr algn="l"/>
            <a:r>
              <a:rPr lang="en-US" sz="1400" b="1" i="0" dirty="0">
                <a:solidFill>
                  <a:srgbClr val="0D0D0D"/>
                </a:solidFill>
                <a:effectLst/>
                <a:latin typeface="Söhne"/>
              </a:rPr>
              <a:t>3.Performance Discrepancies:</a:t>
            </a:r>
            <a:r>
              <a:rPr lang="en-US" sz="1400" b="0" i="0" dirty="0">
                <a:solidFill>
                  <a:srgbClr val="0D0D0D"/>
                </a:solidFill>
                <a:effectLst/>
                <a:latin typeface="Söhne"/>
              </a:rPr>
              <a:t> Variances in execution speed and </a:t>
            </a:r>
          </a:p>
          <a:p>
            <a:pPr algn="l">
              <a:buFont typeface="+mj-lt"/>
              <a:buAutoNum type="arabicPeriod"/>
            </a:pPr>
            <a:r>
              <a:rPr lang="en-US" sz="1400" b="0" i="0" dirty="0">
                <a:solidFill>
                  <a:srgbClr val="0D0D0D"/>
                </a:solidFill>
                <a:effectLst/>
                <a:latin typeface="Söhne"/>
              </a:rPr>
              <a:t>performance characteristics between Python and JavaScript </a:t>
            </a:r>
          </a:p>
          <a:p>
            <a:pPr algn="l">
              <a:buFont typeface="+mj-lt"/>
              <a:buAutoNum type="arabicPeriod"/>
            </a:pPr>
            <a:r>
              <a:rPr lang="en-US" sz="1400" b="0" i="0" dirty="0">
                <a:solidFill>
                  <a:srgbClr val="0D0D0D"/>
                </a:solidFill>
                <a:effectLst/>
                <a:latin typeface="Söhne"/>
              </a:rPr>
              <a:t>may persist despite optimization efforts.</a:t>
            </a:r>
          </a:p>
          <a:p>
            <a:endParaRPr lang="en-US" sz="1600" dirty="0"/>
          </a:p>
          <a:p>
            <a:r>
              <a:rPr lang="en-US" sz="1600" dirty="0">
                <a:effectLst/>
              </a:rPr>
              <a:t> </a:t>
            </a:r>
            <a:endParaRPr lang="en-US" sz="1600" dirty="0"/>
          </a:p>
        </p:txBody>
      </p:sp>
      <p:sp>
        <p:nvSpPr>
          <p:cNvPr id="106" name="Google Shape;106;p16"/>
          <p:cNvSpPr txBox="1"/>
          <p:nvPr/>
        </p:nvSpPr>
        <p:spPr>
          <a:xfrm>
            <a:off x="3244340" y="231516"/>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bg1">
                    <a:lumMod val="50000"/>
                    <a:lumOff val="50000"/>
                  </a:schemeClr>
                </a:solidFill>
                <a:latin typeface="Arial"/>
                <a:ea typeface="Arial"/>
                <a:cs typeface="Arial"/>
                <a:sym typeface="Arial"/>
              </a:rPr>
              <a:t>Existing System</a:t>
            </a:r>
            <a:endParaRPr sz="1800" b="0" i="0" u="none" strike="noStrike" cap="none" dirty="0">
              <a:solidFill>
                <a:schemeClr val="bg1">
                  <a:lumMod val="50000"/>
                  <a:lumOff val="50000"/>
                </a:schemeClr>
              </a:solidFill>
              <a:latin typeface="Arial"/>
              <a:ea typeface="Arial"/>
              <a:cs typeface="Arial"/>
              <a:sym typeface="Arial"/>
            </a:endParaRPr>
          </a:p>
        </p:txBody>
      </p:sp>
      <p:pic>
        <p:nvPicPr>
          <p:cNvPr id="107" name="Google Shape;107;p16"/>
          <p:cNvPicPr preferRelativeResize="0"/>
          <p:nvPr/>
        </p:nvPicPr>
        <p:blipFill rotWithShape="1">
          <a:blip r:embed="rId3">
            <a:alphaModFix/>
          </a:blip>
          <a:srcRect/>
          <a:stretch/>
        </p:blipFill>
        <p:spPr>
          <a:xfrm>
            <a:off x="0" y="0"/>
            <a:ext cx="801100" cy="801100"/>
          </a:xfrm>
          <a:prstGeom prst="rect">
            <a:avLst/>
          </a:prstGeom>
          <a:noFill/>
          <a:ln>
            <a:noFill/>
          </a:ln>
        </p:spPr>
      </p:pic>
      <p:pic>
        <p:nvPicPr>
          <p:cNvPr id="110" name="Google Shape;110;p16"/>
          <p:cNvPicPr preferRelativeResize="0"/>
          <p:nvPr/>
        </p:nvPicPr>
        <p:blipFill rotWithShape="1">
          <a:blip r:embed="rId4">
            <a:alphaModFix/>
          </a:blip>
          <a:srcRect/>
          <a:stretch/>
        </p:blipFill>
        <p:spPr>
          <a:xfrm>
            <a:off x="8327065" y="-14103"/>
            <a:ext cx="816935" cy="804742"/>
          </a:xfrm>
          <a:prstGeom prst="rect">
            <a:avLst/>
          </a:prstGeom>
          <a:noFill/>
          <a:ln>
            <a:noFill/>
          </a:ln>
        </p:spPr>
      </p:pic>
      <p:pic>
        <p:nvPicPr>
          <p:cNvPr id="4" name="Picture 3">
            <a:extLst>
              <a:ext uri="{FF2B5EF4-FFF2-40B4-BE49-F238E27FC236}">
                <a16:creationId xmlns:a16="http://schemas.microsoft.com/office/drawing/2014/main" id="{C0CE5163-FF4F-44C4-8AB8-C4614EFC628B}"/>
              </a:ext>
            </a:extLst>
          </p:cNvPr>
          <p:cNvPicPr>
            <a:picLocks noChangeAspect="1"/>
          </p:cNvPicPr>
          <p:nvPr/>
        </p:nvPicPr>
        <p:blipFill>
          <a:blip r:embed="rId5"/>
          <a:stretch>
            <a:fillRect/>
          </a:stretch>
        </p:blipFill>
        <p:spPr>
          <a:xfrm>
            <a:off x="4958862" y="1934308"/>
            <a:ext cx="4194348" cy="320919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Shape 114"/>
        <p:cNvGrpSpPr/>
        <p:nvPr/>
      </p:nvGrpSpPr>
      <p:grpSpPr>
        <a:xfrm>
          <a:off x="0" y="0"/>
          <a:ext cx="0" cy="0"/>
          <a:chOff x="0" y="0"/>
          <a:chExt cx="0" cy="0"/>
        </a:xfrm>
      </p:grpSpPr>
      <p:sp>
        <p:nvSpPr>
          <p:cNvPr id="116" name="Google Shape;116;p17"/>
          <p:cNvSpPr txBox="1"/>
          <p:nvPr/>
        </p:nvSpPr>
        <p:spPr>
          <a:xfrm>
            <a:off x="252484" y="929796"/>
            <a:ext cx="8454788" cy="5139838"/>
          </a:xfrm>
          <a:prstGeom prst="rect">
            <a:avLst/>
          </a:prstGeom>
          <a:noFill/>
          <a:ln>
            <a:noFill/>
          </a:ln>
        </p:spPr>
        <p:txBody>
          <a:bodyPr spcFirstLastPara="1" wrap="square" lIns="91425" tIns="91425" rIns="91425" bIns="91425" anchor="t" anchorCtr="0">
            <a:spAutoFit/>
          </a:bodyPr>
          <a:lstStyle/>
          <a:p>
            <a:pPr marL="285750" indent="-285750" algn="just">
              <a:buClr>
                <a:schemeClr val="dk1"/>
              </a:buClr>
              <a:buSzPts val="2800"/>
              <a:buFont typeface="Arial" panose="020B0604020202020204" pitchFamily="34" charset="0"/>
              <a:buChar char="•"/>
            </a:pPr>
            <a:r>
              <a:rPr lang="en-US" sz="1400" dirty="0"/>
              <a:t> In this project </a:t>
            </a:r>
            <a:r>
              <a:rPr lang="en-US" sz="1400" b="0" i="0" dirty="0">
                <a:latin typeface="Arial"/>
                <a:ea typeface="Arial"/>
                <a:cs typeface="Arial"/>
                <a:sym typeface="Arial"/>
              </a:rPr>
              <a:t>Develop an intuitive and visually appealing graphical user interface using modern GUI libraries or frameworks.</a:t>
            </a:r>
          </a:p>
          <a:p>
            <a:pPr marL="285750" indent="-285750" algn="just">
              <a:buClr>
                <a:schemeClr val="dk1"/>
              </a:buClr>
              <a:buSzPts val="2800"/>
              <a:buFont typeface="Arial" panose="020B0604020202020204" pitchFamily="34" charset="0"/>
              <a:buChar char="•"/>
            </a:pPr>
            <a:endParaRPr lang="en-US" sz="1400" b="0" i="0" dirty="0">
              <a:latin typeface="Arial"/>
              <a:ea typeface="Arial"/>
              <a:cs typeface="Arial"/>
              <a:sym typeface="Arial"/>
            </a:endParaRPr>
          </a:p>
          <a:p>
            <a:pPr marL="285750" indent="-285750">
              <a:buClr>
                <a:schemeClr val="dk1"/>
              </a:buClr>
              <a:buSzPts val="2800"/>
              <a:buFont typeface="Arial" panose="020B0604020202020204" pitchFamily="34" charset="0"/>
              <a:buChar char="•"/>
            </a:pPr>
            <a:r>
              <a:rPr lang="en-US" sz="1400" dirty="0">
                <a:latin typeface="Arial"/>
                <a:cs typeface="Arial"/>
                <a:sym typeface="Arial"/>
              </a:rPr>
              <a:t>In GUI  adding the new option like start and new text at time of clicking start it enable text file to type.</a:t>
            </a:r>
          </a:p>
          <a:p>
            <a:pPr marL="285750" indent="-285750">
              <a:buClr>
                <a:schemeClr val="dk1"/>
              </a:buClr>
              <a:buSzPts val="2800"/>
              <a:buFont typeface="Arial" panose="020B0604020202020204" pitchFamily="34" charset="0"/>
              <a:buChar char="•"/>
            </a:pPr>
            <a:endParaRPr lang="en-US" sz="1400" dirty="0">
              <a:latin typeface="Arial"/>
              <a:cs typeface="Arial"/>
              <a:sym typeface="Arial"/>
            </a:endParaRPr>
          </a:p>
          <a:p>
            <a:pPr marL="285750" indent="-285750">
              <a:buClr>
                <a:schemeClr val="dk1"/>
              </a:buClr>
              <a:buSzPts val="2800"/>
              <a:buFont typeface="Arial" panose="020B0604020202020204" pitchFamily="34" charset="0"/>
              <a:buChar char="•"/>
            </a:pPr>
            <a:r>
              <a:rPr lang="en-US" sz="1400" dirty="0">
                <a:latin typeface="Arial"/>
                <a:cs typeface="Arial"/>
                <a:sym typeface="Arial"/>
              </a:rPr>
              <a:t>In GUI click on the code and give the input python code in text file in </a:t>
            </a:r>
            <a:r>
              <a:rPr lang="en-US" sz="1400" dirty="0" err="1">
                <a:latin typeface="Arial"/>
                <a:cs typeface="Arial"/>
                <a:sym typeface="Arial"/>
              </a:rPr>
              <a:t>Grap</a:t>
            </a:r>
            <a:r>
              <a:rPr lang="en-US" sz="1400" dirty="0">
                <a:latin typeface="Arial"/>
                <a:cs typeface="Arial"/>
                <a:sym typeface="Arial"/>
              </a:rPr>
              <a:t>.</a:t>
            </a:r>
          </a:p>
          <a:p>
            <a:pPr marL="285750" indent="-285750">
              <a:buClr>
                <a:schemeClr val="dk1"/>
              </a:buClr>
              <a:buSzPts val="2800"/>
              <a:buFont typeface="Arial" panose="020B0604020202020204" pitchFamily="34" charset="0"/>
              <a:buChar char="•"/>
            </a:pPr>
            <a:r>
              <a:rPr lang="en-US" sz="1400" b="0" i="0" dirty="0">
                <a:latin typeface="Arial"/>
                <a:ea typeface="Arial"/>
                <a:cs typeface="Arial"/>
                <a:sym typeface="Arial"/>
              </a:rPr>
              <a:t>Implement an interactive design with dynamic elements, clear instructions, and visually appealing components to enhance user engagement.</a:t>
            </a:r>
          </a:p>
          <a:p>
            <a:pPr marL="107950" marR="0" lvl="0" indent="-285750" algn="l" rtl="0">
              <a:spcBef>
                <a:spcPts val="0"/>
              </a:spcBef>
              <a:spcAft>
                <a:spcPts val="0"/>
              </a:spcAft>
              <a:buClr>
                <a:schemeClr val="dk1"/>
              </a:buClr>
              <a:buSzPts val="2800"/>
              <a:buFont typeface="Arial" panose="020B0604020202020204" pitchFamily="34" charset="0"/>
              <a:buChar char="•"/>
            </a:pPr>
            <a:endParaRPr lang="en-US" sz="1400" dirty="0"/>
          </a:p>
          <a:p>
            <a:pPr marL="285750" marR="0" lvl="0" indent="-285750" algn="l" rtl="0">
              <a:spcBef>
                <a:spcPts val="0"/>
              </a:spcBef>
              <a:spcAft>
                <a:spcPts val="0"/>
              </a:spcAft>
              <a:buClr>
                <a:schemeClr val="dk1"/>
              </a:buClr>
              <a:buSzPts val="2800"/>
              <a:buFont typeface="Arial" panose="020B0604020202020204" pitchFamily="34" charset="0"/>
              <a:buChar char="•"/>
            </a:pPr>
            <a:r>
              <a:rPr lang="en-US" sz="1400" dirty="0">
                <a:latin typeface="Arial"/>
                <a:ea typeface="Arial"/>
                <a:cs typeface="Arial"/>
                <a:sym typeface="Arial"/>
              </a:rPr>
              <a:t>R</a:t>
            </a:r>
            <a:r>
              <a:rPr lang="en-US" sz="1400" b="0" i="0" dirty="0">
                <a:latin typeface="Arial"/>
                <a:ea typeface="Arial"/>
                <a:cs typeface="Arial"/>
                <a:sym typeface="Arial"/>
              </a:rPr>
              <a:t>eal-time analytics dashboard that provides users with immediate feedback on their typing speed, accuracy, and progress.</a:t>
            </a:r>
            <a:endParaRPr lang="en-US" sz="1400" dirty="0"/>
          </a:p>
          <a:p>
            <a:pPr marL="285750" indent="-285750">
              <a:buClr>
                <a:schemeClr val="dk1"/>
              </a:buClr>
              <a:buSzPts val="2800"/>
              <a:buFont typeface="Arial" panose="020B0604020202020204" pitchFamily="34" charset="0"/>
              <a:buChar char="•"/>
            </a:pPr>
            <a:endParaRPr lang="en-US" sz="1400" dirty="0"/>
          </a:p>
          <a:p>
            <a:pPr marL="285750" indent="-285750">
              <a:buClr>
                <a:schemeClr val="dk1"/>
              </a:buClr>
              <a:buSzPts val="2800"/>
              <a:buFont typeface="Arial" panose="020B0604020202020204" pitchFamily="34" charset="0"/>
              <a:buChar char="•"/>
            </a:pPr>
            <a:r>
              <a:rPr lang="en-US" sz="1400" b="0" i="0" dirty="0">
                <a:latin typeface="Arial"/>
                <a:ea typeface="Arial"/>
                <a:cs typeface="Arial"/>
                <a:sym typeface="Arial"/>
              </a:rPr>
              <a:t>Implement a scoring system, levels, and badges to encourage users to consistently improve their typing skills and set personal goals.</a:t>
            </a:r>
            <a:endParaRPr lang="en-US" sz="1400" dirty="0"/>
          </a:p>
          <a:p>
            <a:pPr>
              <a:buClr>
                <a:schemeClr val="dk1"/>
              </a:buClr>
              <a:buSzPts val="2800"/>
            </a:pPr>
            <a:endParaRPr lang="en-US" sz="1400" dirty="0">
              <a:latin typeface="Arial"/>
              <a:cs typeface="Arial"/>
              <a:sym typeface="Arial"/>
            </a:endParaRPr>
          </a:p>
          <a:p>
            <a:pPr>
              <a:buClr>
                <a:schemeClr val="dk1"/>
              </a:buClr>
              <a:buSzPts val="2800"/>
            </a:pPr>
            <a:endParaRPr lang="en-US" sz="1400" dirty="0">
              <a:latin typeface="Arial"/>
              <a:cs typeface="Arial"/>
              <a:sym typeface="Arial"/>
            </a:endParaRPr>
          </a:p>
          <a:p>
            <a:pPr>
              <a:buClr>
                <a:schemeClr val="dk1"/>
              </a:buClr>
              <a:buSzPts val="2800"/>
            </a:pPr>
            <a:endParaRPr lang="en-US" sz="1400" dirty="0">
              <a:latin typeface="Arial"/>
              <a:cs typeface="Arial"/>
              <a:sym typeface="Arial"/>
            </a:endParaRPr>
          </a:p>
          <a:p>
            <a:pPr>
              <a:buClr>
                <a:schemeClr val="dk1"/>
              </a:buClr>
              <a:buSzPts val="2800"/>
            </a:pPr>
            <a:endParaRPr lang="en-US" sz="1400" dirty="0">
              <a:latin typeface="Arial"/>
              <a:cs typeface="Arial"/>
              <a:sym typeface="Arial"/>
            </a:endParaRPr>
          </a:p>
          <a:p>
            <a:pPr>
              <a:buClr>
                <a:schemeClr val="dk1"/>
              </a:buClr>
              <a:buSzPts val="2800"/>
            </a:pPr>
            <a:endParaRPr lang="en-US" sz="1400" dirty="0">
              <a:latin typeface="Arial"/>
              <a:cs typeface="Arial"/>
              <a:sym typeface="Arial"/>
            </a:endParaRPr>
          </a:p>
          <a:p>
            <a:pPr>
              <a:buClr>
                <a:schemeClr val="dk1"/>
              </a:buClr>
              <a:buSzPts val="2800"/>
            </a:pPr>
            <a:endParaRPr lang="en-US" sz="1400" dirty="0">
              <a:latin typeface="Arial"/>
              <a:cs typeface="Arial"/>
              <a:sym typeface="Arial"/>
            </a:endParaRPr>
          </a:p>
          <a:p>
            <a:pPr>
              <a:buClr>
                <a:schemeClr val="dk1"/>
              </a:buClr>
              <a:buSzPts val="2800"/>
            </a:pPr>
            <a:endParaRPr lang="en-US" sz="1400" dirty="0">
              <a:latin typeface="Arial"/>
              <a:cs typeface="Arial"/>
              <a:sym typeface="Arial"/>
            </a:endParaRPr>
          </a:p>
          <a:p>
            <a:pPr>
              <a:buClr>
                <a:schemeClr val="dk1"/>
              </a:buClr>
              <a:buSzPts val="2800"/>
            </a:pPr>
            <a:endParaRPr lang="en-US" sz="1400" dirty="0">
              <a:latin typeface="Arial"/>
              <a:cs typeface="Arial"/>
              <a:sym typeface="Arial"/>
            </a:endParaRPr>
          </a:p>
          <a:p>
            <a:pPr marR="0" lvl="0" algn="l" rtl="0">
              <a:spcBef>
                <a:spcPts val="0"/>
              </a:spcBef>
              <a:spcAft>
                <a:spcPts val="0"/>
              </a:spcAft>
              <a:buClr>
                <a:schemeClr val="dk1"/>
              </a:buClr>
              <a:buSzPts val="2800"/>
            </a:pPr>
            <a:endParaRPr lang="en-US" sz="1400" dirty="0"/>
          </a:p>
        </p:txBody>
      </p:sp>
      <p:sp>
        <p:nvSpPr>
          <p:cNvPr id="117" name="Google Shape;117;p17"/>
          <p:cNvSpPr txBox="1"/>
          <p:nvPr/>
        </p:nvSpPr>
        <p:spPr>
          <a:xfrm>
            <a:off x="3525212" y="172021"/>
            <a:ext cx="2639485"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Proposed System</a:t>
            </a:r>
            <a:endParaRPr sz="1800" b="0" i="0" u="none" strike="noStrike" cap="none" dirty="0">
              <a:solidFill>
                <a:schemeClr val="dk1"/>
              </a:solidFill>
              <a:latin typeface="Arial"/>
              <a:ea typeface="Arial"/>
              <a:cs typeface="Arial"/>
              <a:sym typeface="Arial"/>
            </a:endParaRPr>
          </a:p>
        </p:txBody>
      </p:sp>
      <p:pic>
        <p:nvPicPr>
          <p:cNvPr id="118" name="Google Shape;118;p17"/>
          <p:cNvPicPr preferRelativeResize="0"/>
          <p:nvPr/>
        </p:nvPicPr>
        <p:blipFill rotWithShape="1">
          <a:blip r:embed="rId3">
            <a:alphaModFix/>
          </a:blip>
          <a:srcRect/>
          <a:stretch/>
        </p:blipFill>
        <p:spPr>
          <a:xfrm>
            <a:off x="0" y="2289"/>
            <a:ext cx="801100" cy="801100"/>
          </a:xfrm>
          <a:prstGeom prst="rect">
            <a:avLst/>
          </a:prstGeom>
          <a:noFill/>
          <a:ln>
            <a:noFill/>
          </a:ln>
        </p:spPr>
      </p:pic>
      <p:pic>
        <p:nvPicPr>
          <p:cNvPr id="121" name="Google Shape;121;p17"/>
          <p:cNvPicPr preferRelativeResize="0"/>
          <p:nvPr/>
        </p:nvPicPr>
        <p:blipFill rotWithShape="1">
          <a:blip r:embed="rId4">
            <a:alphaModFix/>
          </a:blip>
          <a:srcRect/>
          <a:stretch/>
        </p:blipFill>
        <p:spPr>
          <a:xfrm>
            <a:off x="8376879" y="-23016"/>
            <a:ext cx="816935" cy="8047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Shape 125"/>
        <p:cNvGrpSpPr/>
        <p:nvPr/>
      </p:nvGrpSpPr>
      <p:grpSpPr>
        <a:xfrm>
          <a:off x="0" y="0"/>
          <a:ext cx="0" cy="0"/>
          <a:chOff x="0" y="0"/>
          <a:chExt cx="0" cy="0"/>
        </a:xfrm>
      </p:grpSpPr>
      <p:sp>
        <p:nvSpPr>
          <p:cNvPr id="127" name="Google Shape;127;p18"/>
          <p:cNvSpPr/>
          <p:nvPr/>
        </p:nvSpPr>
        <p:spPr>
          <a:xfrm>
            <a:off x="8331057" y="1"/>
            <a:ext cx="801100" cy="801100"/>
          </a:xfrm>
          <a:prstGeom prst="rect">
            <a:avLst/>
          </a:prstGeom>
          <a:solidFill>
            <a:schemeClr val="dk1"/>
          </a:solidFill>
          <a:ln w="25400" cap="flat" cmpd="sng">
            <a:solidFill>
              <a:srgbClr val="003F3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8" name="Google Shape;128;p18"/>
          <p:cNvSpPr txBox="1"/>
          <p:nvPr/>
        </p:nvSpPr>
        <p:spPr>
          <a:xfrm>
            <a:off x="1380705" y="77272"/>
            <a:ext cx="6880266" cy="55396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Architecture</a:t>
            </a:r>
            <a:endParaRPr sz="2400" b="1" i="0" u="none" strike="noStrike" cap="none" dirty="0">
              <a:solidFill>
                <a:schemeClr val="dk1"/>
              </a:solidFill>
              <a:latin typeface="Arial"/>
              <a:ea typeface="Arial"/>
              <a:cs typeface="Arial"/>
              <a:sym typeface="Arial"/>
            </a:endParaRPr>
          </a:p>
        </p:txBody>
      </p:sp>
      <p:pic>
        <p:nvPicPr>
          <p:cNvPr id="129" name="Google Shape;129;p18"/>
          <p:cNvPicPr preferRelativeResize="0"/>
          <p:nvPr/>
        </p:nvPicPr>
        <p:blipFill rotWithShape="1">
          <a:blip r:embed="rId3">
            <a:alphaModFix/>
          </a:blip>
          <a:srcRect/>
          <a:stretch/>
        </p:blipFill>
        <p:spPr>
          <a:xfrm>
            <a:off x="0" y="3534"/>
            <a:ext cx="801100" cy="801100"/>
          </a:xfrm>
          <a:prstGeom prst="rect">
            <a:avLst/>
          </a:prstGeom>
          <a:noFill/>
          <a:ln>
            <a:noFill/>
          </a:ln>
        </p:spPr>
      </p:pic>
      <p:pic>
        <p:nvPicPr>
          <p:cNvPr id="130" name="Google Shape;130;p18"/>
          <p:cNvPicPr preferRelativeResize="0"/>
          <p:nvPr/>
        </p:nvPicPr>
        <p:blipFill rotWithShape="1">
          <a:blip r:embed="rId4">
            <a:alphaModFix/>
          </a:blip>
          <a:srcRect/>
          <a:stretch/>
        </p:blipFill>
        <p:spPr>
          <a:xfrm>
            <a:off x="8349448" y="107680"/>
            <a:ext cx="694231" cy="769193"/>
          </a:xfrm>
          <a:prstGeom prst="rect">
            <a:avLst/>
          </a:prstGeom>
          <a:noFill/>
          <a:ln>
            <a:noFill/>
          </a:ln>
        </p:spPr>
      </p:pic>
      <p:sp>
        <p:nvSpPr>
          <p:cNvPr id="18" name="Google Shape;163;p19">
            <a:extLst>
              <a:ext uri="{FF2B5EF4-FFF2-40B4-BE49-F238E27FC236}">
                <a16:creationId xmlns:a16="http://schemas.microsoft.com/office/drawing/2014/main" id="{2F476A57-FE0D-452B-AE68-71ECA0BD7A96}"/>
              </a:ext>
            </a:extLst>
          </p:cNvPr>
          <p:cNvSpPr/>
          <p:nvPr/>
        </p:nvSpPr>
        <p:spPr>
          <a:xfrm>
            <a:off x="11938491" y="4016577"/>
            <a:ext cx="4324789" cy="3563051"/>
          </a:xfrm>
          <a:custGeom>
            <a:avLst/>
            <a:gdLst/>
            <a:ahLst/>
            <a:cxnLst/>
            <a:rect l="l" t="t" r="r" b="b"/>
            <a:pathLst>
              <a:path w="7293175" h="5061365" extrusionOk="0">
                <a:moveTo>
                  <a:pt x="0" y="0"/>
                </a:moveTo>
                <a:lnTo>
                  <a:pt x="7293175" y="0"/>
                </a:lnTo>
                <a:lnTo>
                  <a:pt x="7293175" y="5061365"/>
                </a:lnTo>
                <a:lnTo>
                  <a:pt x="0" y="5061365"/>
                </a:lnTo>
                <a:lnTo>
                  <a:pt x="0" y="0"/>
                </a:lnTo>
                <a:close/>
              </a:path>
            </a:pathLst>
          </a:custGeom>
          <a:blipFill rotWithShape="1">
            <a:blip r:embed="rId5">
              <a:alphaModFix/>
            </a:blip>
            <a:stretch>
              <a:fillRect b="-12393"/>
            </a:stretch>
          </a:blipFill>
          <a:ln>
            <a:noFill/>
          </a:ln>
        </p:spPr>
      </p:sp>
      <p:sp>
        <p:nvSpPr>
          <p:cNvPr id="5" name="Flowchart: Alternate Process 4">
            <a:extLst>
              <a:ext uri="{FF2B5EF4-FFF2-40B4-BE49-F238E27FC236}">
                <a16:creationId xmlns:a16="http://schemas.microsoft.com/office/drawing/2014/main" id="{D634D834-FFD4-4AE8-A23E-54FBC40A0D6B}"/>
              </a:ext>
            </a:extLst>
          </p:cNvPr>
          <p:cNvSpPr/>
          <p:nvPr/>
        </p:nvSpPr>
        <p:spPr>
          <a:xfrm>
            <a:off x="2671104" y="953888"/>
            <a:ext cx="1617785" cy="717453"/>
          </a:xfrm>
          <a:prstGeom prst="flowChartAlternate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B3761DD-B801-4BE1-9DFC-65CAE30A1408}"/>
              </a:ext>
            </a:extLst>
          </p:cNvPr>
          <p:cNvSpPr txBox="1"/>
          <p:nvPr/>
        </p:nvSpPr>
        <p:spPr>
          <a:xfrm>
            <a:off x="2989385" y="965947"/>
            <a:ext cx="1188719" cy="523220"/>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Python code</a:t>
            </a:r>
            <a:endParaRPr lang="en-IN" sz="1400" b="1" dirty="0">
              <a:latin typeface="Arial" panose="020B0604020202020204" pitchFamily="34" charset="0"/>
              <a:cs typeface="Arial" panose="020B0604020202020204" pitchFamily="34" charset="0"/>
            </a:endParaRPr>
          </a:p>
        </p:txBody>
      </p:sp>
      <p:sp>
        <p:nvSpPr>
          <p:cNvPr id="9" name="Flowchart: Alternate Process 8">
            <a:extLst>
              <a:ext uri="{FF2B5EF4-FFF2-40B4-BE49-F238E27FC236}">
                <a16:creationId xmlns:a16="http://schemas.microsoft.com/office/drawing/2014/main" id="{4A438D0F-E611-4D80-858A-707435596B56}"/>
              </a:ext>
            </a:extLst>
          </p:cNvPr>
          <p:cNvSpPr/>
          <p:nvPr/>
        </p:nvSpPr>
        <p:spPr>
          <a:xfrm>
            <a:off x="4178104" y="2074107"/>
            <a:ext cx="1456007" cy="553968"/>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10" name="Flowchart: Alternate Process 9">
            <a:extLst>
              <a:ext uri="{FF2B5EF4-FFF2-40B4-BE49-F238E27FC236}">
                <a16:creationId xmlns:a16="http://schemas.microsoft.com/office/drawing/2014/main" id="{2D5B8CF1-8441-44B3-BE70-B7ADF81B79D4}"/>
              </a:ext>
            </a:extLst>
          </p:cNvPr>
          <p:cNvSpPr/>
          <p:nvPr/>
        </p:nvSpPr>
        <p:spPr>
          <a:xfrm>
            <a:off x="4237894" y="3028178"/>
            <a:ext cx="1456007" cy="553968"/>
          </a:xfrm>
          <a:prstGeom prst="flowChartAlternateProces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Key Release</a:t>
            </a:r>
            <a:endParaRPr lang="en-IN"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4A0A6A5-6D46-4661-9A5C-F12A3234FFF0}"/>
              </a:ext>
            </a:extLst>
          </p:cNvPr>
          <p:cNvSpPr txBox="1"/>
          <p:nvPr/>
        </p:nvSpPr>
        <p:spPr>
          <a:xfrm>
            <a:off x="4396154" y="2197202"/>
            <a:ext cx="123795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Key press</a:t>
            </a:r>
            <a:endParaRPr lang="en-IN" sz="1400" dirty="0">
              <a:latin typeface="Times New Roman" panose="02020603050405020304" pitchFamily="18" charset="0"/>
              <a:cs typeface="Times New Roman" panose="02020603050405020304" pitchFamily="18" charset="0"/>
            </a:endParaRPr>
          </a:p>
        </p:txBody>
      </p:sp>
      <p:sp>
        <p:nvSpPr>
          <p:cNvPr id="13" name="Flowchart: Decision 12">
            <a:extLst>
              <a:ext uri="{FF2B5EF4-FFF2-40B4-BE49-F238E27FC236}">
                <a16:creationId xmlns:a16="http://schemas.microsoft.com/office/drawing/2014/main" id="{AC4F9527-F315-4B03-9AC8-7A153F042B24}"/>
              </a:ext>
            </a:extLst>
          </p:cNvPr>
          <p:cNvSpPr/>
          <p:nvPr/>
        </p:nvSpPr>
        <p:spPr>
          <a:xfrm>
            <a:off x="2363374" y="3289280"/>
            <a:ext cx="956603" cy="900332"/>
          </a:xfrm>
          <a:prstGeom prst="flowChartDecisi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IF</a:t>
            </a:r>
            <a:endParaRPr lang="en-IN" dirty="0"/>
          </a:p>
        </p:txBody>
      </p:sp>
      <p:sp>
        <p:nvSpPr>
          <p:cNvPr id="14" name="Flowchart: Terminator 13">
            <a:extLst>
              <a:ext uri="{FF2B5EF4-FFF2-40B4-BE49-F238E27FC236}">
                <a16:creationId xmlns:a16="http://schemas.microsoft.com/office/drawing/2014/main" id="{6A2A60AB-D36F-4DEB-8EC9-F27F77646755}"/>
              </a:ext>
            </a:extLst>
          </p:cNvPr>
          <p:cNvSpPr/>
          <p:nvPr/>
        </p:nvSpPr>
        <p:spPr>
          <a:xfrm>
            <a:off x="6780627" y="3000237"/>
            <a:ext cx="1350498" cy="553968"/>
          </a:xfrm>
          <a:prstGeom prst="flowChartTerminator">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Convert</a:t>
            </a:r>
            <a:endParaRPr lang="en-IN" sz="1400" dirty="0">
              <a:latin typeface="Times New Roman" panose="02020603050405020304" pitchFamily="18" charset="0"/>
              <a:cs typeface="Times New Roman" panose="02020603050405020304" pitchFamily="18" charset="0"/>
            </a:endParaRPr>
          </a:p>
        </p:txBody>
      </p:sp>
      <p:sp>
        <p:nvSpPr>
          <p:cNvPr id="15" name="Flowchart: Terminator 14">
            <a:extLst>
              <a:ext uri="{FF2B5EF4-FFF2-40B4-BE49-F238E27FC236}">
                <a16:creationId xmlns:a16="http://schemas.microsoft.com/office/drawing/2014/main" id="{786B0D1D-3A4E-4BC2-B8A9-5B0555B48A7C}"/>
              </a:ext>
            </a:extLst>
          </p:cNvPr>
          <p:cNvSpPr/>
          <p:nvPr/>
        </p:nvSpPr>
        <p:spPr>
          <a:xfrm>
            <a:off x="6780627" y="4016577"/>
            <a:ext cx="1399736" cy="668215"/>
          </a:xfrm>
          <a:prstGeom prst="flowChartTerminator">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Output in </a:t>
            </a:r>
            <a:r>
              <a:rPr lang="en-US" sz="1400" dirty="0" err="1">
                <a:latin typeface="Arial" panose="020B0604020202020204" pitchFamily="34" charset="0"/>
                <a:cs typeface="Arial" panose="020B0604020202020204" pitchFamily="34" charset="0"/>
              </a:rPr>
              <a:t>javascript</a:t>
            </a:r>
            <a:r>
              <a:rPr lang="en-US" sz="1400" dirty="0">
                <a:latin typeface="Arial" panose="020B0604020202020204" pitchFamily="34" charset="0"/>
                <a:cs typeface="Arial" panose="020B0604020202020204" pitchFamily="34" charset="0"/>
              </a:rPr>
              <a:t> code</a:t>
            </a:r>
            <a:endParaRPr lang="en-IN" sz="1400" dirty="0">
              <a:latin typeface="Arial" panose="020B0604020202020204" pitchFamily="34" charset="0"/>
              <a:cs typeface="Arial" panose="020B0604020202020204" pitchFamily="34" charset="0"/>
            </a:endParaRPr>
          </a:p>
        </p:txBody>
      </p:sp>
      <p:cxnSp>
        <p:nvCxnSpPr>
          <p:cNvPr id="17" name="Connector: Elbow 16">
            <a:extLst>
              <a:ext uri="{FF2B5EF4-FFF2-40B4-BE49-F238E27FC236}">
                <a16:creationId xmlns:a16="http://schemas.microsoft.com/office/drawing/2014/main" id="{3F487023-62BB-4277-9C15-6058C9D994ED}"/>
              </a:ext>
            </a:extLst>
          </p:cNvPr>
          <p:cNvCxnSpPr>
            <a:stCxn id="13" idx="3"/>
            <a:endCxn id="9" idx="1"/>
          </p:cNvCxnSpPr>
          <p:nvPr/>
        </p:nvCxnSpPr>
        <p:spPr>
          <a:xfrm flipV="1">
            <a:off x="3319977" y="2351091"/>
            <a:ext cx="858127" cy="1388355"/>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or: Elbow 20">
            <a:extLst>
              <a:ext uri="{FF2B5EF4-FFF2-40B4-BE49-F238E27FC236}">
                <a16:creationId xmlns:a16="http://schemas.microsoft.com/office/drawing/2014/main" id="{C02895D4-CE03-43FD-A8F3-AB4DB4428C91}"/>
              </a:ext>
            </a:extLst>
          </p:cNvPr>
          <p:cNvCxnSpPr>
            <a:cxnSpLocks/>
          </p:cNvCxnSpPr>
          <p:nvPr/>
        </p:nvCxnSpPr>
        <p:spPr>
          <a:xfrm rot="16200000" flipH="1">
            <a:off x="3017493" y="2162925"/>
            <a:ext cx="1674106" cy="647115"/>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Connector: Elbow 25">
            <a:extLst>
              <a:ext uri="{FF2B5EF4-FFF2-40B4-BE49-F238E27FC236}">
                <a16:creationId xmlns:a16="http://schemas.microsoft.com/office/drawing/2014/main" id="{9153B47E-301A-46B2-AA95-7D07C498BCB8}"/>
              </a:ext>
            </a:extLst>
          </p:cNvPr>
          <p:cNvCxnSpPr>
            <a:cxnSpLocks/>
            <a:stCxn id="8" idx="3"/>
            <a:endCxn id="9" idx="0"/>
          </p:cNvCxnSpPr>
          <p:nvPr/>
        </p:nvCxnSpPr>
        <p:spPr>
          <a:xfrm>
            <a:off x="4178104" y="1227557"/>
            <a:ext cx="728004" cy="846550"/>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0" name="Connector: Elbow 29">
            <a:extLst>
              <a:ext uri="{FF2B5EF4-FFF2-40B4-BE49-F238E27FC236}">
                <a16:creationId xmlns:a16="http://schemas.microsoft.com/office/drawing/2014/main" id="{F03FF2DA-3563-4B95-9EFB-D206E15F5040}"/>
              </a:ext>
            </a:extLst>
          </p:cNvPr>
          <p:cNvCxnSpPr>
            <a:stCxn id="13" idx="2"/>
            <a:endCxn id="10" idx="2"/>
          </p:cNvCxnSpPr>
          <p:nvPr/>
        </p:nvCxnSpPr>
        <p:spPr>
          <a:xfrm rot="5400000" flipH="1" flipV="1">
            <a:off x="3600054" y="2823768"/>
            <a:ext cx="607466" cy="2124222"/>
          </a:xfrm>
          <a:prstGeom prst="bentConnector3">
            <a:avLst>
              <a:gd name="adj1" fmla="val -3763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or: Elbow 31">
            <a:extLst>
              <a:ext uri="{FF2B5EF4-FFF2-40B4-BE49-F238E27FC236}">
                <a16:creationId xmlns:a16="http://schemas.microsoft.com/office/drawing/2014/main" id="{0A75F952-A8E9-4660-AD97-216CF4504A79}"/>
              </a:ext>
            </a:extLst>
          </p:cNvPr>
          <p:cNvCxnSpPr>
            <a:stCxn id="10" idx="3"/>
            <a:endCxn id="14" idx="1"/>
          </p:cNvCxnSpPr>
          <p:nvPr/>
        </p:nvCxnSpPr>
        <p:spPr>
          <a:xfrm flipV="1">
            <a:off x="5693901" y="3277221"/>
            <a:ext cx="1086726" cy="27941"/>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4" name="Straight Arrow Connector 33">
            <a:extLst>
              <a:ext uri="{FF2B5EF4-FFF2-40B4-BE49-F238E27FC236}">
                <a16:creationId xmlns:a16="http://schemas.microsoft.com/office/drawing/2014/main" id="{2F73201A-E656-49A8-B140-83F23BF0D095}"/>
              </a:ext>
            </a:extLst>
          </p:cNvPr>
          <p:cNvCxnSpPr>
            <a:stCxn id="14" idx="2"/>
            <a:endCxn id="15" idx="0"/>
          </p:cNvCxnSpPr>
          <p:nvPr/>
        </p:nvCxnSpPr>
        <p:spPr>
          <a:xfrm>
            <a:off x="7455876" y="3554205"/>
            <a:ext cx="24619" cy="46237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Ravisankar Guptha(192210038)</Template>
  <TotalTime>241</TotalTime>
  <Words>1583</Words>
  <Application>Microsoft Office PowerPoint</Application>
  <PresentationFormat>On-screen Show (16:9)</PresentationFormat>
  <Paragraphs>128</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Söhne</vt:lpstr>
      <vt:lpstr>Calibri</vt:lpstr>
      <vt:lpstr>Wingdings 3</vt:lpstr>
      <vt:lpstr>Arial</vt:lpstr>
      <vt:lpstr>Times New Roman</vt:lpstr>
      <vt:lpstr>Century Gothic</vt:lpstr>
      <vt:lpstr>Slice</vt:lpstr>
      <vt:lpstr>PowerPoint Presentation</vt:lpstr>
      <vt:lpstr>Aim</vt:lpstr>
      <vt:lpstr>PowerPoint Presentation</vt:lpstr>
      <vt:lpstr>PowerPoint Presentation</vt:lpstr>
      <vt:lpstr>Literature survey</vt:lpstr>
      <vt:lpstr> Hardware Requirement: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Guptha Kancharla</dc:creator>
  <cp:lastModifiedBy>Guptha Kancharla</cp:lastModifiedBy>
  <cp:revision>23</cp:revision>
  <dcterms:created xsi:type="dcterms:W3CDTF">2023-12-01T06:36:12Z</dcterms:created>
  <dcterms:modified xsi:type="dcterms:W3CDTF">2024-02-26T07:37:54Z</dcterms:modified>
</cp:coreProperties>
</file>